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6" r:id="rId1"/>
    <p:sldMasterId id="2147483679" r:id="rId2"/>
  </p:sldMasterIdLst>
  <p:notesMasterIdLst>
    <p:notesMasterId r:id="rId25"/>
  </p:notesMasterIdLst>
  <p:sldIdLst>
    <p:sldId id="256" r:id="rId3"/>
    <p:sldId id="258" r:id="rId4"/>
    <p:sldId id="259" r:id="rId5"/>
    <p:sldId id="284" r:id="rId6"/>
    <p:sldId id="289" r:id="rId7"/>
    <p:sldId id="347" r:id="rId8"/>
    <p:sldId id="351" r:id="rId9"/>
    <p:sldId id="352" r:id="rId10"/>
    <p:sldId id="353" r:id="rId11"/>
    <p:sldId id="354" r:id="rId12"/>
    <p:sldId id="290" r:id="rId13"/>
    <p:sldId id="348" r:id="rId14"/>
    <p:sldId id="355" r:id="rId15"/>
    <p:sldId id="358" r:id="rId16"/>
    <p:sldId id="356" r:id="rId17"/>
    <p:sldId id="357" r:id="rId18"/>
    <p:sldId id="301" r:id="rId19"/>
    <p:sldId id="349" r:id="rId20"/>
    <p:sldId id="309" r:id="rId21"/>
    <p:sldId id="350" r:id="rId22"/>
    <p:sldId id="359" r:id="rId23"/>
    <p:sldId id="282" r:id="rId24"/>
  </p:sldIdLst>
  <p:sldSz cx="12192000" cy="6858000"/>
  <p:notesSz cx="6858000" cy="9144000"/>
  <p:embeddedFontLst>
    <p:embeddedFont>
      <p:font typeface="Century Gothic" panose="020B0502020202020204" pitchFamily="34" charset="0"/>
      <p:regular r:id="rId26"/>
      <p:bold r:id="rId27"/>
      <p:italic r:id="rId28"/>
      <p:boldItalic r:id="rId29"/>
    </p:embeddedFont>
    <p:embeddedFont>
      <p:font typeface="Segoe UI Light" panose="020B0502040204020203" pitchFamily="34" charset="0"/>
      <p:regular r:id="rId30"/>
      <p:italic r:id="rId31"/>
    </p:embeddedFont>
    <p:embeddedFont>
      <p:font typeface="微软雅黑" panose="020B0503020204020204" pitchFamily="34" charset="-122"/>
      <p:regular r:id="rId32"/>
      <p:bold r:id="rId33"/>
    </p:embeddedFont>
    <p:embeddedFont>
      <p:font typeface="微软雅黑" panose="020B0503020204020204" pitchFamily="34" charset="-122"/>
      <p:regular r:id="rId32"/>
      <p:bold r:id="rId33"/>
    </p:embeddedFont>
    <p:embeddedFont>
      <p:font typeface="等线" panose="02010600030101010101" pitchFamily="2" charset="-122"/>
      <p:regular r:id="rId34"/>
      <p:bold r:id="rId35"/>
    </p:embeddedFont>
  </p:embeddedFontLst>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23C00"/>
    <a:srgbClr val="E73A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2" autoAdjust="0"/>
    <p:restoredTop sz="94346" autoAdjust="0"/>
  </p:normalViewPr>
  <p:slideViewPr>
    <p:cSldViewPr snapToGrid="0" snapToObjects="1">
      <p:cViewPr varScale="1">
        <p:scale>
          <a:sx n="105" d="100"/>
          <a:sy n="105" d="100"/>
        </p:scale>
        <p:origin x="822"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font" Target="fonts/font9.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7.fntdata"/><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313952-98F1-410B-98A4-B3308EC4C614}" type="datetimeFigureOut">
              <a:rPr lang="zh-CN" altLang="en-US" smtClean="0"/>
              <a:t>2021/5/5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1B6E70-2C17-40C2-986E-8F481CE0CBBB}" type="slidenum">
              <a:rPr lang="zh-CN" altLang="en-US" smtClean="0"/>
              <a:t>‹#›</a:t>
            </a:fld>
            <a:endParaRPr lang="zh-CN" altLang="en-US"/>
          </a:p>
        </p:txBody>
      </p:sp>
    </p:spTree>
    <p:extLst>
      <p:ext uri="{BB962C8B-B14F-4D97-AF65-F5344CB8AC3E}">
        <p14:creationId xmlns:p14="http://schemas.microsoft.com/office/powerpoint/2010/main" val="2996567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4</a:t>
            </a:fld>
            <a:endParaRPr lang="zh-CN" altLang="en-US"/>
          </a:p>
        </p:txBody>
      </p:sp>
    </p:spTree>
    <p:extLst>
      <p:ext uri="{BB962C8B-B14F-4D97-AF65-F5344CB8AC3E}">
        <p14:creationId xmlns:p14="http://schemas.microsoft.com/office/powerpoint/2010/main" val="810673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15</a:t>
            </a:fld>
            <a:endParaRPr lang="zh-CN" altLang="en-US"/>
          </a:p>
        </p:txBody>
      </p:sp>
    </p:spTree>
    <p:extLst>
      <p:ext uri="{BB962C8B-B14F-4D97-AF65-F5344CB8AC3E}">
        <p14:creationId xmlns:p14="http://schemas.microsoft.com/office/powerpoint/2010/main" val="37264450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16</a:t>
            </a:fld>
            <a:endParaRPr lang="zh-CN" altLang="en-US"/>
          </a:p>
        </p:txBody>
      </p:sp>
    </p:spTree>
    <p:extLst>
      <p:ext uri="{BB962C8B-B14F-4D97-AF65-F5344CB8AC3E}">
        <p14:creationId xmlns:p14="http://schemas.microsoft.com/office/powerpoint/2010/main" val="2650175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18</a:t>
            </a:fld>
            <a:endParaRPr lang="zh-CN" altLang="en-US"/>
          </a:p>
        </p:txBody>
      </p:sp>
    </p:spTree>
    <p:extLst>
      <p:ext uri="{BB962C8B-B14F-4D97-AF65-F5344CB8AC3E}">
        <p14:creationId xmlns:p14="http://schemas.microsoft.com/office/powerpoint/2010/main" val="23181314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20</a:t>
            </a:fld>
            <a:endParaRPr lang="zh-CN" altLang="en-US"/>
          </a:p>
        </p:txBody>
      </p:sp>
    </p:spTree>
    <p:extLst>
      <p:ext uri="{BB962C8B-B14F-4D97-AF65-F5344CB8AC3E}">
        <p14:creationId xmlns:p14="http://schemas.microsoft.com/office/powerpoint/2010/main" val="32677554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21</a:t>
            </a:fld>
            <a:endParaRPr lang="zh-CN" altLang="en-US"/>
          </a:p>
        </p:txBody>
      </p:sp>
    </p:spTree>
    <p:extLst>
      <p:ext uri="{BB962C8B-B14F-4D97-AF65-F5344CB8AC3E}">
        <p14:creationId xmlns:p14="http://schemas.microsoft.com/office/powerpoint/2010/main" val="2034451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6</a:t>
            </a:fld>
            <a:endParaRPr lang="zh-CN" altLang="en-US"/>
          </a:p>
        </p:txBody>
      </p:sp>
    </p:spTree>
    <p:extLst>
      <p:ext uri="{BB962C8B-B14F-4D97-AF65-F5344CB8AC3E}">
        <p14:creationId xmlns:p14="http://schemas.microsoft.com/office/powerpoint/2010/main" val="342914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7</a:t>
            </a:fld>
            <a:endParaRPr lang="zh-CN" altLang="en-US"/>
          </a:p>
        </p:txBody>
      </p:sp>
    </p:spTree>
    <p:extLst>
      <p:ext uri="{BB962C8B-B14F-4D97-AF65-F5344CB8AC3E}">
        <p14:creationId xmlns:p14="http://schemas.microsoft.com/office/powerpoint/2010/main" val="55299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8</a:t>
            </a:fld>
            <a:endParaRPr lang="zh-CN" altLang="en-US"/>
          </a:p>
        </p:txBody>
      </p:sp>
    </p:spTree>
    <p:extLst>
      <p:ext uri="{BB962C8B-B14F-4D97-AF65-F5344CB8AC3E}">
        <p14:creationId xmlns:p14="http://schemas.microsoft.com/office/powerpoint/2010/main" val="826663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9</a:t>
            </a:fld>
            <a:endParaRPr lang="zh-CN" altLang="en-US"/>
          </a:p>
        </p:txBody>
      </p:sp>
    </p:spTree>
    <p:extLst>
      <p:ext uri="{BB962C8B-B14F-4D97-AF65-F5344CB8AC3E}">
        <p14:creationId xmlns:p14="http://schemas.microsoft.com/office/powerpoint/2010/main" val="2014968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10</a:t>
            </a:fld>
            <a:endParaRPr lang="zh-CN" altLang="en-US"/>
          </a:p>
        </p:txBody>
      </p:sp>
    </p:spTree>
    <p:extLst>
      <p:ext uri="{BB962C8B-B14F-4D97-AF65-F5344CB8AC3E}">
        <p14:creationId xmlns:p14="http://schemas.microsoft.com/office/powerpoint/2010/main" val="60151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12</a:t>
            </a:fld>
            <a:endParaRPr lang="zh-CN" altLang="en-US"/>
          </a:p>
        </p:txBody>
      </p:sp>
    </p:spTree>
    <p:extLst>
      <p:ext uri="{BB962C8B-B14F-4D97-AF65-F5344CB8AC3E}">
        <p14:creationId xmlns:p14="http://schemas.microsoft.com/office/powerpoint/2010/main" val="1798540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13</a:t>
            </a:fld>
            <a:endParaRPr lang="zh-CN" altLang="en-US"/>
          </a:p>
        </p:txBody>
      </p:sp>
    </p:spTree>
    <p:extLst>
      <p:ext uri="{BB962C8B-B14F-4D97-AF65-F5344CB8AC3E}">
        <p14:creationId xmlns:p14="http://schemas.microsoft.com/office/powerpoint/2010/main" val="3643822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14</a:t>
            </a:fld>
            <a:endParaRPr lang="zh-CN" altLang="en-US"/>
          </a:p>
        </p:txBody>
      </p:sp>
    </p:spTree>
    <p:extLst>
      <p:ext uri="{BB962C8B-B14F-4D97-AF65-F5344CB8AC3E}">
        <p14:creationId xmlns:p14="http://schemas.microsoft.com/office/powerpoint/2010/main" val="1776379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office.msn.com.cn/"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100000">
                <a:schemeClr val="accent2">
                  <a:lumMod val="50000"/>
                </a:schemeClr>
              </a:gs>
              <a:gs pos="41000">
                <a:schemeClr val="accent1">
                  <a:lumMod val="75000"/>
                </a:schemeClr>
              </a:gs>
              <a:gs pos="0">
                <a:schemeClr val="accent3">
                  <a:lumMod val="75000"/>
                </a:schemeClr>
              </a:gs>
              <a:gs pos="72000">
                <a:schemeClr val="accent2">
                  <a:lumMod val="7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占位符 6"/>
          <p:cNvSpPr>
            <a:spLocks noGrp="1"/>
          </p:cNvSpPr>
          <p:nvPr>
            <p:ph type="body" sz="quarter" idx="13"/>
          </p:nvPr>
        </p:nvSpPr>
        <p:spPr>
          <a:xfrm>
            <a:off x="2915213" y="2128074"/>
            <a:ext cx="8084654" cy="1041761"/>
          </a:xfrm>
          <a:prstGeom prst="rect">
            <a:avLst/>
          </a:prstGeom>
        </p:spPr>
        <p:txBody>
          <a:bodyPr anchor="t"/>
          <a:lstStyle>
            <a:lvl1pPr marL="0" indent="0" algn="l">
              <a:lnSpc>
                <a:spcPct val="100000"/>
              </a:lnSpc>
              <a:buNone/>
              <a:defRPr sz="54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grpSp>
        <p:nvGrpSpPr>
          <p:cNvPr id="9" name="组 8"/>
          <p:cNvGrpSpPr/>
          <p:nvPr userDrawn="1"/>
        </p:nvGrpSpPr>
        <p:grpSpPr>
          <a:xfrm rot="18636342">
            <a:off x="-4842314" y="-4768554"/>
            <a:ext cx="9526783" cy="8018066"/>
            <a:chOff x="-1833690" y="-2141397"/>
            <a:chExt cx="9526783" cy="9526783"/>
          </a:xfrm>
        </p:grpSpPr>
        <p:sp>
          <p:nvSpPr>
            <p:cNvPr id="7"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8"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0" name="文本占位符 6"/>
          <p:cNvSpPr>
            <a:spLocks noGrp="1"/>
          </p:cNvSpPr>
          <p:nvPr>
            <p:ph type="body" sz="quarter" idx="14"/>
          </p:nvPr>
        </p:nvSpPr>
        <p:spPr>
          <a:xfrm>
            <a:off x="2915213" y="3169834"/>
            <a:ext cx="8084654" cy="588643"/>
          </a:xfrm>
          <a:prstGeom prst="rect">
            <a:avLst/>
          </a:prstGeom>
        </p:spPr>
        <p:txBody>
          <a:bodyPr anchor="t"/>
          <a:lstStyle>
            <a:lvl1pPr marL="0" indent="0" algn="l">
              <a:lnSpc>
                <a:spcPct val="100000"/>
              </a:lnSpc>
              <a:buNone/>
              <a:defRPr sz="2400" b="0">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grpSp>
        <p:nvGrpSpPr>
          <p:cNvPr id="11" name="组 10"/>
          <p:cNvGrpSpPr/>
          <p:nvPr userDrawn="1"/>
        </p:nvGrpSpPr>
        <p:grpSpPr>
          <a:xfrm rot="18636342">
            <a:off x="7423535" y="5313870"/>
            <a:ext cx="9526783" cy="8018066"/>
            <a:chOff x="-1833690" y="-2141397"/>
            <a:chExt cx="9526783" cy="9526783"/>
          </a:xfrm>
        </p:grpSpPr>
        <p:sp>
          <p:nvSpPr>
            <p:cNvPr id="12"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3"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4" name="文本占位符 6"/>
          <p:cNvSpPr>
            <a:spLocks noGrp="1"/>
          </p:cNvSpPr>
          <p:nvPr>
            <p:ph type="body" sz="quarter" idx="15"/>
          </p:nvPr>
        </p:nvSpPr>
        <p:spPr>
          <a:xfrm>
            <a:off x="2915213" y="4033466"/>
            <a:ext cx="8084654" cy="588643"/>
          </a:xfrm>
          <a:prstGeom prst="rect">
            <a:avLst/>
          </a:prstGeom>
        </p:spPr>
        <p:txBody>
          <a:bodyPr anchor="t"/>
          <a:lstStyle>
            <a:lvl1pPr marL="285750" indent="-285750" algn="l">
              <a:lnSpc>
                <a:spcPct val="100000"/>
              </a:lnSpc>
              <a:buFont typeface="Arial" charset="0"/>
              <a:buChar char="•"/>
              <a:defRPr sz="1400" b="0">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679821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副标题页_5">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5">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5">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599300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 name="组 5"/>
          <p:cNvGrpSpPr/>
          <p:nvPr userDrawn="1"/>
        </p:nvGrpSpPr>
        <p:grpSpPr>
          <a:xfrm rot="17100000" flipH="1">
            <a:off x="1415669" y="-1088262"/>
            <a:ext cx="12969854" cy="15178844"/>
            <a:chOff x="-3533241" y="-1493421"/>
            <a:chExt cx="10611835" cy="9526783"/>
          </a:xfrm>
        </p:grpSpPr>
        <p:sp>
          <p:nvSpPr>
            <p:cNvPr id="3"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0"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770833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5"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8968700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 name="组 3"/>
          <p:cNvGrpSpPr/>
          <p:nvPr userDrawn="1"/>
        </p:nvGrpSpPr>
        <p:grpSpPr>
          <a:xfrm rot="21247073">
            <a:off x="-1761892"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7"/>
          <p:cNvSpPr>
            <a:spLocks noGrp="1"/>
          </p:cNvSpPr>
          <p:nvPr>
            <p:ph type="body" sz="quarter" idx="10" hasCustomPrompt="1"/>
          </p:nvPr>
        </p:nvSpPr>
        <p:spPr>
          <a:xfrm>
            <a:off x="6607140" y="258233"/>
            <a:ext cx="5302783" cy="721395"/>
          </a:xfrm>
          <a:prstGeom prst="rect">
            <a:avLst/>
          </a:prstGeom>
          <a:ln w="12700" cmpd="sng">
            <a:noFill/>
          </a:ln>
        </p:spPr>
        <p:txBody>
          <a:bodyPr vert="horz" anchor="ctr"/>
          <a:lstStyle>
            <a:lvl1pPr marL="0" indent="0" algn="r">
              <a:buNone/>
              <a:defRPr sz="2400" b="1">
                <a:solidFill>
                  <a:schemeClr val="accent3">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236616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9" name="组 8"/>
          <p:cNvGrpSpPr/>
          <p:nvPr userDrawn="1"/>
        </p:nvGrpSpPr>
        <p:grpSpPr>
          <a:xfrm rot="17100000" flipH="1">
            <a:off x="-1996604" y="-2649433"/>
            <a:ext cx="12969854" cy="15178844"/>
            <a:chOff x="-3533241" y="-1493421"/>
            <a:chExt cx="10611835" cy="9526783"/>
          </a:xfrm>
        </p:grpSpPr>
        <p:sp>
          <p:nvSpPr>
            <p:cNvPr id="10"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accent2">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7537799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_5">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4653"/>
          </a:xfrm>
          <a:prstGeom prst="rect">
            <a:avLst/>
          </a:prstGeom>
        </p:spPr>
      </p:pic>
      <p:sp>
        <p:nvSpPr>
          <p:cNvPr id="3" name="矩形 2"/>
          <p:cNvSpPr/>
          <p:nvPr userDrawn="1"/>
        </p:nvSpPr>
        <p:spPr>
          <a:xfrm>
            <a:off x="0" y="0"/>
            <a:ext cx="12192000" cy="6858000"/>
          </a:xfrm>
          <a:prstGeom prst="rect">
            <a:avLst/>
          </a:pr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787497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_6">
    <p:bg>
      <p:bgPr>
        <a:solidFill>
          <a:schemeClr val="accent1">
            <a:lumMod val="75000"/>
          </a:schemeClr>
        </a:solidFill>
        <a:effectLst/>
      </p:bgPr>
    </p:bg>
    <p:spTree>
      <p:nvGrpSpPr>
        <p:cNvPr id="1" name=""/>
        <p:cNvGrpSpPr/>
        <p:nvPr/>
      </p:nvGrpSpPr>
      <p:grpSpPr>
        <a:xfrm>
          <a:off x="0" y="0"/>
          <a:ext cx="0" cy="0"/>
          <a:chOff x="0" y="0"/>
          <a:chExt cx="0" cy="0"/>
        </a:xfrm>
      </p:grpSpPr>
      <p:sp>
        <p:nvSpPr>
          <p:cNvPr id="7"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1074841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_7">
    <p:bg>
      <p:bgPr>
        <a:solidFill>
          <a:schemeClr val="accent2">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2147905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_8">
    <p:bg>
      <p:bgPr>
        <a:solidFill>
          <a:schemeClr val="accent3">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595154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页_9">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 name="组 3"/>
          <p:cNvGrpSpPr/>
          <p:nvPr userDrawn="1"/>
        </p:nvGrpSpPr>
        <p:grpSpPr>
          <a:xfrm rot="21247073">
            <a:off x="-1761892"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7"/>
          <p:cNvSpPr>
            <a:spLocks noGrp="1"/>
          </p:cNvSpPr>
          <p:nvPr>
            <p:ph type="body" sz="quarter" idx="10" hasCustomPrompt="1"/>
          </p:nvPr>
        </p:nvSpPr>
        <p:spPr>
          <a:xfrm>
            <a:off x="6607140" y="258233"/>
            <a:ext cx="5302783" cy="721395"/>
          </a:xfrm>
          <a:prstGeom prst="rect">
            <a:avLst/>
          </a:prstGeom>
          <a:ln w="12700" cmpd="sng">
            <a:noFill/>
          </a:ln>
        </p:spPr>
        <p:txBody>
          <a:bodyPr vert="horz" anchor="ctr"/>
          <a:lstStyle>
            <a:lvl1pPr marL="0" indent="0" algn="r">
              <a:buNone/>
              <a:defRPr sz="2400" b="1">
                <a:solidFill>
                  <a:schemeClr val="accent4">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595930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082848" y="169379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015489" y="16937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082848" y="3093408"/>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015489" y="3093408"/>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086211" y="449301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018852" y="449301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6704846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_10">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5"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8"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0353178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_11">
    <p:bg>
      <p:bgPr>
        <a:solidFill>
          <a:schemeClr val="accent5">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9887149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6838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is-IS" altLang="zh-CN" sz="1400" b="0" i="0" u="none" strike="noStrike" kern="0" cap="none" spc="0" normalizeH="0" baseline="0" noProof="0" dirty="0">
                <a:ln>
                  <a:noFill/>
                </a:ln>
                <a:solidFill>
                  <a:srgbClr val="FFFFFF"/>
                </a:solidFill>
                <a:effectLst/>
                <a:uLnTx/>
                <a:uFillTx/>
                <a:latin typeface="Segoe UI Light"/>
                <a:cs typeface="Segoe UI Light"/>
              </a:rPr>
              <a:t>Microsoft YaHei</a:t>
            </a:r>
            <a:endParaRPr kumimoji="0" lang="zh-CN" altLang="en-US" sz="1400" b="0" i="0" u="none" strike="noStrike" kern="0" cap="none" spc="0" normalizeH="0" baseline="0" noProof="0" dirty="0">
              <a:ln>
                <a:noFill/>
              </a:ln>
              <a:solidFill>
                <a:srgbClr val="FFFFFF"/>
              </a:solidFill>
              <a:effectLst/>
              <a:uLnTx/>
              <a:uFillTx/>
              <a:latin typeface="Segoe UI Light"/>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108987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10517571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点击</a:t>
            </a:r>
            <a:r>
              <a:rPr kumimoji="1" lang="en-US" altLang="zh-CN" sz="1333" b="0" i="0" u="none" strike="noStrike" kern="0" cap="none" spc="0" normalizeH="0" baseline="0" noProof="0" dirty="0">
                <a:ln>
                  <a:noFill/>
                </a:ln>
                <a:solidFill>
                  <a:srgbClr val="000000"/>
                </a:solidFill>
                <a:effectLst/>
                <a:uLnTx/>
                <a:uFillTx/>
                <a:latin typeface="Segoe UI Light" charset="0"/>
                <a:ea typeface="Segoe UI Light" charset="0"/>
                <a:cs typeface="Segoe UI Light" charset="0"/>
              </a:rPr>
              <a:t>Logo</a:t>
            </a: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138976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153768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153768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3" y="258045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258045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3" name="文本占位符 6"/>
          <p:cNvSpPr>
            <a:spLocks noGrp="1"/>
          </p:cNvSpPr>
          <p:nvPr>
            <p:ph type="body" sz="quarter" idx="19" hasCustomPrompt="1"/>
          </p:nvPr>
        </p:nvSpPr>
        <p:spPr>
          <a:xfrm>
            <a:off x="7213362" y="362322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4" name="文本占位符 6"/>
          <p:cNvSpPr>
            <a:spLocks noGrp="1"/>
          </p:cNvSpPr>
          <p:nvPr>
            <p:ph type="body" sz="quarter" idx="20"/>
          </p:nvPr>
        </p:nvSpPr>
        <p:spPr>
          <a:xfrm>
            <a:off x="8146003" y="362322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9" name="文本占位符 6"/>
          <p:cNvSpPr>
            <a:spLocks noGrp="1"/>
          </p:cNvSpPr>
          <p:nvPr>
            <p:ph type="body" sz="quarter" idx="21" hasCustomPrompt="1"/>
          </p:nvPr>
        </p:nvSpPr>
        <p:spPr>
          <a:xfrm>
            <a:off x="7213362" y="466599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0" name="文本占位符 6"/>
          <p:cNvSpPr>
            <a:spLocks noGrp="1"/>
          </p:cNvSpPr>
          <p:nvPr>
            <p:ph type="body" sz="quarter" idx="22"/>
          </p:nvPr>
        </p:nvSpPr>
        <p:spPr>
          <a:xfrm>
            <a:off x="8146003" y="466599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719506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120314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12031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3" y="211210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21121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219023" y="302105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151664" y="302105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1" name="文本占位符 6"/>
          <p:cNvSpPr>
            <a:spLocks noGrp="1"/>
          </p:cNvSpPr>
          <p:nvPr>
            <p:ph type="body" sz="quarter" idx="21" hasCustomPrompt="1"/>
          </p:nvPr>
        </p:nvSpPr>
        <p:spPr>
          <a:xfrm>
            <a:off x="7219023" y="3930013"/>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2" name="文本占位符 6"/>
          <p:cNvSpPr>
            <a:spLocks noGrp="1"/>
          </p:cNvSpPr>
          <p:nvPr>
            <p:ph type="body" sz="quarter" idx="22"/>
          </p:nvPr>
        </p:nvSpPr>
        <p:spPr>
          <a:xfrm>
            <a:off x="8151664" y="3930013"/>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3" name="文本占位符 6"/>
          <p:cNvSpPr>
            <a:spLocks noGrp="1"/>
          </p:cNvSpPr>
          <p:nvPr>
            <p:ph type="body" sz="quarter" idx="23" hasCustomPrompt="1"/>
          </p:nvPr>
        </p:nvSpPr>
        <p:spPr>
          <a:xfrm>
            <a:off x="7219023" y="483896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4" name="文本占位符 6"/>
          <p:cNvSpPr>
            <a:spLocks noGrp="1"/>
          </p:cNvSpPr>
          <p:nvPr>
            <p:ph type="body" sz="quarter" idx="24"/>
          </p:nvPr>
        </p:nvSpPr>
        <p:spPr>
          <a:xfrm>
            <a:off x="8151664" y="483896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959112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77939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7793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3" y="168835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168835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219023" y="259731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151664" y="259731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1" name="文本占位符 6"/>
          <p:cNvSpPr>
            <a:spLocks noGrp="1"/>
          </p:cNvSpPr>
          <p:nvPr>
            <p:ph type="body" sz="quarter" idx="21" hasCustomPrompt="1"/>
          </p:nvPr>
        </p:nvSpPr>
        <p:spPr>
          <a:xfrm>
            <a:off x="7219023" y="350626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2" name="文本占位符 6"/>
          <p:cNvSpPr>
            <a:spLocks noGrp="1"/>
          </p:cNvSpPr>
          <p:nvPr>
            <p:ph type="body" sz="quarter" idx="22"/>
          </p:nvPr>
        </p:nvSpPr>
        <p:spPr>
          <a:xfrm>
            <a:off x="8151664" y="350626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9" name="文本占位符 6"/>
          <p:cNvSpPr>
            <a:spLocks noGrp="1"/>
          </p:cNvSpPr>
          <p:nvPr>
            <p:ph type="body" sz="quarter" idx="23" hasCustomPrompt="1"/>
          </p:nvPr>
        </p:nvSpPr>
        <p:spPr>
          <a:xfrm>
            <a:off x="7219023" y="441794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0" name="文本占位符 6"/>
          <p:cNvSpPr>
            <a:spLocks noGrp="1"/>
          </p:cNvSpPr>
          <p:nvPr>
            <p:ph type="body" sz="quarter" idx="24"/>
          </p:nvPr>
        </p:nvSpPr>
        <p:spPr>
          <a:xfrm>
            <a:off x="8151664" y="44179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5" name="文本占位符 6"/>
          <p:cNvSpPr>
            <a:spLocks noGrp="1"/>
          </p:cNvSpPr>
          <p:nvPr>
            <p:ph type="body" sz="quarter" idx="25" hasCustomPrompt="1"/>
          </p:nvPr>
        </p:nvSpPr>
        <p:spPr>
          <a:xfrm>
            <a:off x="7219023" y="532690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6" name="文本占位符 6"/>
          <p:cNvSpPr>
            <a:spLocks noGrp="1"/>
          </p:cNvSpPr>
          <p:nvPr>
            <p:ph type="body" sz="quarter" idx="26"/>
          </p:nvPr>
        </p:nvSpPr>
        <p:spPr>
          <a:xfrm>
            <a:off x="8151664" y="53269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874412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247412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副标题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2">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2">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818150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副标题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3">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3">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557686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副标题页_4">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4">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4">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2048017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46885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93" r:id="rId3"/>
    <p:sldLayoutId id="2147483694" r:id="rId4"/>
    <p:sldLayoutId id="2147483695" r:id="rId5"/>
    <p:sldLayoutId id="2147483696" r:id="rId6"/>
    <p:sldLayoutId id="2147483688" r:id="rId7"/>
    <p:sldLayoutId id="2147483697" r:id="rId8"/>
    <p:sldLayoutId id="2147483700" r:id="rId9"/>
    <p:sldLayoutId id="2147483701" r:id="rId10"/>
    <p:sldLayoutId id="2147483689" r:id="rId11"/>
    <p:sldLayoutId id="2147483687" r:id="rId12"/>
    <p:sldLayoutId id="2147483698" r:id="rId13"/>
    <p:sldLayoutId id="2147483699" r:id="rId14"/>
    <p:sldLayoutId id="2147483686" r:id="rId15"/>
    <p:sldLayoutId id="2147483690" r:id="rId16"/>
    <p:sldLayoutId id="2147483691" r:id="rId17"/>
    <p:sldLayoutId id="2147483692" r:id="rId18"/>
    <p:sldLayoutId id="2147483702" r:id="rId19"/>
    <p:sldLayoutId id="2147483703" r:id="rId20"/>
    <p:sldLayoutId id="2147483704" r:id="rId21"/>
    <p:sldLayoutId id="2147483685"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5924358"/>
      </p:ext>
    </p:extLst>
  </p:cSld>
  <p:clrMap bg1="lt1" tx1="dk1" bg2="lt2" tx2="dk2" accent1="accent1" accent2="accent2" accent3="accent3" accent4="accent4" accent5="accent5" accent6="accent6" hlink="hlink" folHlink="folHlink"/>
  <p:sldLayoutIdLst>
    <p:sldLayoutId id="2147483680" r:id="rId1"/>
    <p:sldLayoutId id="2147483682" r:id="rId2"/>
    <p:sldLayoutId id="214748368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8.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9.png"/><Relationship Id="rId5" Type="http://schemas.openxmlformats.org/officeDocument/2006/relationships/hyperlink" Target="https://www.tapd.cn/53649634/" TargetMode="Externa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10.png"/><Relationship Id="rId5" Type="http://schemas.openxmlformats.org/officeDocument/2006/relationships/hyperlink" Target="https://github.com/Coder-0x7fffffff/TeelCode" TargetMode="Externa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hyperlink" Target="http://oj.xiami.space/" TargetMode="Externa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hyperlink" Target="http://office.msn.com.cn/" TargetMode="External"/><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15.png"/><Relationship Id="rId1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image" Target="../media/image5.emf"/><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4.xml"/><Relationship Id="rId1" Type="http://schemas.openxmlformats.org/officeDocument/2006/relationships/slideLayout" Target="../slideLayouts/slideLayout16.xml"/><Relationship Id="rId5" Type="http://schemas.openxmlformats.org/officeDocument/2006/relationships/image" Target="../media/image6.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7.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2423762" y="2952273"/>
            <a:ext cx="7111103" cy="953454"/>
          </a:xfrm>
        </p:spPr>
        <p:txBody>
          <a:bodyPr/>
          <a:lstStyle/>
          <a:p>
            <a:r>
              <a:rPr kumimoji="1" lang="en-US" altLang="zh-CN" dirty="0" err="1"/>
              <a:t>TeelCode</a:t>
            </a:r>
            <a:r>
              <a:rPr kumimoji="1" lang="zh-CN" altLang="en-US" dirty="0"/>
              <a:t>在线</a:t>
            </a:r>
            <a:r>
              <a:rPr kumimoji="1" lang="en-US" altLang="zh-CN" dirty="0"/>
              <a:t>OJ</a:t>
            </a:r>
            <a:r>
              <a:rPr kumimoji="1" lang="zh-CN" altLang="en-US" dirty="0"/>
              <a:t>平台</a:t>
            </a:r>
          </a:p>
        </p:txBody>
      </p:sp>
      <p:sp>
        <p:nvSpPr>
          <p:cNvPr id="4" name="文本占位符 3"/>
          <p:cNvSpPr>
            <a:spLocks noGrp="1"/>
          </p:cNvSpPr>
          <p:nvPr>
            <p:ph type="body" sz="quarter" idx="15"/>
          </p:nvPr>
        </p:nvSpPr>
        <p:spPr>
          <a:xfrm>
            <a:off x="2423762" y="4078587"/>
            <a:ext cx="5689291" cy="476688"/>
          </a:xfrm>
        </p:spPr>
        <p:txBody>
          <a:bodyPr/>
          <a:lstStyle/>
          <a:p>
            <a:r>
              <a:rPr kumimoji="1" lang="zh-CN" altLang="en-US" sz="2400" b="1" dirty="0"/>
              <a:t>答辩人：朱逸晨、范泽奇、黄苏珍</a:t>
            </a:r>
          </a:p>
        </p:txBody>
      </p:sp>
      <p:pic>
        <p:nvPicPr>
          <p:cNvPr id="8" name="图片 7">
            <a:hlinkClick r:id="rId2"/>
            <a:extLst>
              <a:ext uri="{FF2B5EF4-FFF2-40B4-BE49-F238E27FC236}">
                <a16:creationId xmlns:a16="http://schemas.microsoft.com/office/drawing/2014/main" id="{A19F10A6-399C-44CD-9450-1492326D324A}"/>
              </a:ext>
            </a:extLst>
          </p:cNvPr>
          <p:cNvPicPr>
            <a:picLocks noChangeAspect="1"/>
          </p:cNvPicPr>
          <p:nvPr/>
        </p:nvPicPr>
        <p:blipFill>
          <a:blip r:embed="rId3"/>
          <a:stretch>
            <a:fillRect/>
          </a:stretch>
        </p:blipFill>
        <p:spPr>
          <a:xfrm>
            <a:off x="4904281" y="6146085"/>
            <a:ext cx="2383438" cy="476688"/>
          </a:xfrm>
          <a:prstGeom prst="rect">
            <a:avLst/>
          </a:prstGeom>
        </p:spPr>
      </p:pic>
    </p:spTree>
    <p:extLst>
      <p:ext uri="{BB962C8B-B14F-4D97-AF65-F5344CB8AC3E}">
        <p14:creationId xmlns:p14="http://schemas.microsoft.com/office/powerpoint/2010/main" val="63776002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9" name="文本框 8">
            <a:extLst>
              <a:ext uri="{FF2B5EF4-FFF2-40B4-BE49-F238E27FC236}">
                <a16:creationId xmlns:a16="http://schemas.microsoft.com/office/drawing/2014/main" id="{A9A17C14-5065-4E70-AE4A-E132662FB1E2}"/>
              </a:ext>
            </a:extLst>
          </p:cNvPr>
          <p:cNvSpPr txBox="1"/>
          <p:nvPr/>
        </p:nvSpPr>
        <p:spPr>
          <a:xfrm>
            <a:off x="163168" y="1341087"/>
            <a:ext cx="2803396" cy="523220"/>
          </a:xfrm>
          <a:prstGeom prst="rect">
            <a:avLst/>
          </a:prstGeom>
          <a:noFill/>
        </p:spPr>
        <p:txBody>
          <a:bodyPr wrap="none" rtlCol="0">
            <a:spAutoFit/>
          </a:bodyPr>
          <a:lstStyle/>
          <a:p>
            <a:r>
              <a:rPr lang="en-US" altLang="zh-CN" sz="2800" b="1" dirty="0"/>
              <a:t>Web</a:t>
            </a:r>
            <a:r>
              <a:rPr lang="zh-CN" altLang="en-US" sz="2800" b="1" dirty="0"/>
              <a:t>服务类设计</a:t>
            </a:r>
          </a:p>
        </p:txBody>
      </p:sp>
      <p:pic>
        <p:nvPicPr>
          <p:cNvPr id="6" name="图片 5">
            <a:extLst>
              <a:ext uri="{FF2B5EF4-FFF2-40B4-BE49-F238E27FC236}">
                <a16:creationId xmlns:a16="http://schemas.microsoft.com/office/drawing/2014/main" id="{89A96C86-143D-45A3-9B6C-2F0BF837A790}"/>
              </a:ext>
            </a:extLst>
          </p:cNvPr>
          <p:cNvPicPr>
            <a:picLocks noChangeAspect="1"/>
          </p:cNvPicPr>
          <p:nvPr/>
        </p:nvPicPr>
        <p:blipFill>
          <a:blip r:embed="rId5"/>
          <a:stretch>
            <a:fillRect/>
          </a:stretch>
        </p:blipFill>
        <p:spPr>
          <a:xfrm>
            <a:off x="885013" y="1968949"/>
            <a:ext cx="10421974" cy="4889051"/>
          </a:xfrm>
          <a:prstGeom prst="rect">
            <a:avLst/>
          </a:prstGeom>
        </p:spPr>
      </p:pic>
    </p:spTree>
    <p:extLst>
      <p:ext uri="{BB962C8B-B14F-4D97-AF65-F5344CB8AC3E}">
        <p14:creationId xmlns:p14="http://schemas.microsoft.com/office/powerpoint/2010/main" val="191938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03</a:t>
            </a:r>
            <a:endParaRPr kumimoji="1" lang="zh-CN" altLang="en-US" dirty="0"/>
          </a:p>
        </p:txBody>
      </p:sp>
      <p:sp>
        <p:nvSpPr>
          <p:cNvPr id="3" name="文本占位符 2"/>
          <p:cNvSpPr>
            <a:spLocks noGrp="1"/>
          </p:cNvSpPr>
          <p:nvPr>
            <p:ph type="body" sz="quarter" idx="16"/>
          </p:nvPr>
        </p:nvSpPr>
        <p:spPr/>
        <p:txBody>
          <a:bodyPr/>
          <a:lstStyle/>
          <a:p>
            <a:r>
              <a:rPr kumimoji="1" lang="zh-CN" altLang="en-US" b="1" dirty="0"/>
              <a:t>分工实施</a:t>
            </a:r>
          </a:p>
        </p:txBody>
      </p:sp>
      <p:pic>
        <p:nvPicPr>
          <p:cNvPr id="7" name="图片 6">
            <a:hlinkClick r:id="rId2"/>
            <a:extLst>
              <a:ext uri="{FF2B5EF4-FFF2-40B4-BE49-F238E27FC236}">
                <a16:creationId xmlns:a16="http://schemas.microsoft.com/office/drawing/2014/main" id="{608E56F3-FD0D-4293-8FD0-E93F0E63DC54}"/>
              </a:ext>
            </a:extLst>
          </p:cNvPr>
          <p:cNvPicPr>
            <a:picLocks noChangeAspect="1"/>
          </p:cNvPicPr>
          <p:nvPr/>
        </p:nvPicPr>
        <p:blipFill>
          <a:blip r:embed="rId3"/>
          <a:stretch>
            <a:fillRect/>
          </a:stretch>
        </p:blipFill>
        <p:spPr>
          <a:xfrm>
            <a:off x="4904281" y="6146085"/>
            <a:ext cx="2383438" cy="476688"/>
          </a:xfrm>
          <a:prstGeom prst="rect">
            <a:avLst/>
          </a:prstGeom>
        </p:spPr>
      </p:pic>
    </p:spTree>
    <p:extLst>
      <p:ext uri="{BB962C8B-B14F-4D97-AF65-F5344CB8AC3E}">
        <p14:creationId xmlns:p14="http://schemas.microsoft.com/office/powerpoint/2010/main" val="228143758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9" name="文本框 8">
            <a:extLst>
              <a:ext uri="{FF2B5EF4-FFF2-40B4-BE49-F238E27FC236}">
                <a16:creationId xmlns:a16="http://schemas.microsoft.com/office/drawing/2014/main" id="{8014DF60-657A-4B22-A493-5E6377E4A5FE}"/>
              </a:ext>
            </a:extLst>
          </p:cNvPr>
          <p:cNvSpPr txBox="1"/>
          <p:nvPr/>
        </p:nvSpPr>
        <p:spPr>
          <a:xfrm>
            <a:off x="163168" y="1341087"/>
            <a:ext cx="1620957" cy="523220"/>
          </a:xfrm>
          <a:prstGeom prst="rect">
            <a:avLst/>
          </a:prstGeom>
          <a:noFill/>
        </p:spPr>
        <p:txBody>
          <a:bodyPr wrap="none" rtlCol="0">
            <a:spAutoFit/>
          </a:bodyPr>
          <a:lstStyle/>
          <a:p>
            <a:r>
              <a:rPr lang="zh-CN" altLang="en-US" sz="2800" b="1" dirty="0"/>
              <a:t>迭代设计</a:t>
            </a:r>
          </a:p>
        </p:txBody>
      </p:sp>
      <p:grpSp>
        <p:nvGrpSpPr>
          <p:cNvPr id="6" name="组合 5">
            <a:extLst>
              <a:ext uri="{FF2B5EF4-FFF2-40B4-BE49-F238E27FC236}">
                <a16:creationId xmlns:a16="http://schemas.microsoft.com/office/drawing/2014/main" id="{9DF5653B-858D-494C-9C1E-20DB71C6615B}"/>
              </a:ext>
            </a:extLst>
          </p:cNvPr>
          <p:cNvGrpSpPr/>
          <p:nvPr/>
        </p:nvGrpSpPr>
        <p:grpSpPr>
          <a:xfrm>
            <a:off x="1704513" y="4457250"/>
            <a:ext cx="8991414" cy="1564200"/>
            <a:chOff x="1704513" y="4457250"/>
            <a:chExt cx="8991414" cy="1564200"/>
          </a:xfrm>
        </p:grpSpPr>
        <p:sp>
          <p:nvSpPr>
            <p:cNvPr id="3" name="箭头: 燕尾形 2">
              <a:extLst>
                <a:ext uri="{FF2B5EF4-FFF2-40B4-BE49-F238E27FC236}">
                  <a16:creationId xmlns:a16="http://schemas.microsoft.com/office/drawing/2014/main" id="{82C467C4-1F28-4022-B113-329825233338}"/>
                </a:ext>
              </a:extLst>
            </p:cNvPr>
            <p:cNvSpPr/>
            <p:nvPr/>
          </p:nvSpPr>
          <p:spPr>
            <a:xfrm>
              <a:off x="1704513" y="5300055"/>
              <a:ext cx="8991414" cy="721395"/>
            </a:xfrm>
            <a:prstGeom prst="notchedRightArrow">
              <a:avLst>
                <a:gd name="adj1" fmla="val 67229"/>
                <a:gd name="adj2" fmla="val 5738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EC9BC483-8EC5-4265-BB62-FDA749E544D4}"/>
                </a:ext>
              </a:extLst>
            </p:cNvPr>
            <p:cNvSpPr txBox="1"/>
            <p:nvPr/>
          </p:nvSpPr>
          <p:spPr>
            <a:xfrm>
              <a:off x="3005442" y="5481396"/>
              <a:ext cx="780983" cy="369332"/>
            </a:xfrm>
            <a:prstGeom prst="rect">
              <a:avLst/>
            </a:prstGeom>
            <a:noFill/>
          </p:spPr>
          <p:txBody>
            <a:bodyPr wrap="none" rtlCol="0">
              <a:spAutoFit/>
            </a:bodyPr>
            <a:lstStyle/>
            <a:p>
              <a:r>
                <a:rPr lang="zh-CN" altLang="en-US" dirty="0">
                  <a:solidFill>
                    <a:schemeClr val="bg1"/>
                  </a:solidFill>
                </a:rPr>
                <a:t>迭代</a:t>
              </a:r>
              <a:r>
                <a:rPr lang="en-US" altLang="zh-CN" dirty="0">
                  <a:solidFill>
                    <a:schemeClr val="bg1"/>
                  </a:solidFill>
                </a:rPr>
                <a:t>1</a:t>
              </a:r>
              <a:endParaRPr lang="zh-CN" altLang="en-US" dirty="0">
                <a:solidFill>
                  <a:schemeClr val="bg1"/>
                </a:solidFill>
              </a:endParaRPr>
            </a:p>
          </p:txBody>
        </p:sp>
        <p:sp>
          <p:nvSpPr>
            <p:cNvPr id="15" name="文本框 14">
              <a:extLst>
                <a:ext uri="{FF2B5EF4-FFF2-40B4-BE49-F238E27FC236}">
                  <a16:creationId xmlns:a16="http://schemas.microsoft.com/office/drawing/2014/main" id="{820C55B6-3644-4941-934B-227D5485FC6D}"/>
                </a:ext>
              </a:extLst>
            </p:cNvPr>
            <p:cNvSpPr txBox="1"/>
            <p:nvPr/>
          </p:nvSpPr>
          <p:spPr>
            <a:xfrm>
              <a:off x="5722153" y="5476086"/>
              <a:ext cx="780983" cy="369332"/>
            </a:xfrm>
            <a:prstGeom prst="rect">
              <a:avLst/>
            </a:prstGeom>
            <a:noFill/>
          </p:spPr>
          <p:txBody>
            <a:bodyPr wrap="none" rtlCol="0">
              <a:spAutoFit/>
            </a:bodyPr>
            <a:lstStyle/>
            <a:p>
              <a:r>
                <a:rPr lang="zh-CN" altLang="en-US" dirty="0">
                  <a:solidFill>
                    <a:schemeClr val="bg1"/>
                  </a:solidFill>
                </a:rPr>
                <a:t>迭代</a:t>
              </a:r>
              <a:r>
                <a:rPr lang="en-US" altLang="zh-CN" dirty="0">
                  <a:solidFill>
                    <a:schemeClr val="bg1"/>
                  </a:solidFill>
                </a:rPr>
                <a:t>2</a:t>
              </a:r>
              <a:endParaRPr lang="zh-CN" altLang="en-US" dirty="0">
                <a:solidFill>
                  <a:schemeClr val="bg1"/>
                </a:solidFill>
              </a:endParaRPr>
            </a:p>
          </p:txBody>
        </p:sp>
        <p:sp>
          <p:nvSpPr>
            <p:cNvPr id="16" name="文本框 15">
              <a:extLst>
                <a:ext uri="{FF2B5EF4-FFF2-40B4-BE49-F238E27FC236}">
                  <a16:creationId xmlns:a16="http://schemas.microsoft.com/office/drawing/2014/main" id="{8EB48DDB-F783-44E6-8566-4EF76F20ABA9}"/>
                </a:ext>
              </a:extLst>
            </p:cNvPr>
            <p:cNvSpPr txBox="1"/>
            <p:nvPr/>
          </p:nvSpPr>
          <p:spPr>
            <a:xfrm>
              <a:off x="8173345" y="5481396"/>
              <a:ext cx="780983" cy="369332"/>
            </a:xfrm>
            <a:prstGeom prst="rect">
              <a:avLst/>
            </a:prstGeom>
            <a:noFill/>
          </p:spPr>
          <p:txBody>
            <a:bodyPr wrap="none" rtlCol="0">
              <a:spAutoFit/>
            </a:bodyPr>
            <a:lstStyle/>
            <a:p>
              <a:r>
                <a:rPr lang="zh-CN" altLang="en-US" dirty="0">
                  <a:solidFill>
                    <a:schemeClr val="bg1"/>
                  </a:solidFill>
                </a:rPr>
                <a:t>迭代</a:t>
              </a:r>
              <a:r>
                <a:rPr lang="en-US" altLang="zh-CN" dirty="0">
                  <a:solidFill>
                    <a:schemeClr val="bg1"/>
                  </a:solidFill>
                </a:rPr>
                <a:t>3</a:t>
              </a:r>
              <a:endParaRPr lang="zh-CN" altLang="en-US" dirty="0">
                <a:solidFill>
                  <a:schemeClr val="bg1"/>
                </a:solidFill>
              </a:endParaRPr>
            </a:p>
          </p:txBody>
        </p:sp>
        <p:sp>
          <p:nvSpPr>
            <p:cNvPr id="5" name="文本框 4">
              <a:extLst>
                <a:ext uri="{FF2B5EF4-FFF2-40B4-BE49-F238E27FC236}">
                  <a16:creationId xmlns:a16="http://schemas.microsoft.com/office/drawing/2014/main" id="{E4DFBB8D-BA98-4910-93B1-CD4808487467}"/>
                </a:ext>
              </a:extLst>
            </p:cNvPr>
            <p:cNvSpPr txBox="1"/>
            <p:nvPr/>
          </p:nvSpPr>
          <p:spPr>
            <a:xfrm>
              <a:off x="2443364" y="4457250"/>
              <a:ext cx="1905137" cy="923330"/>
            </a:xfrm>
            <a:prstGeom prst="rect">
              <a:avLst/>
            </a:prstGeom>
            <a:noFill/>
          </p:spPr>
          <p:txBody>
            <a:bodyPr wrap="none" rtlCol="0">
              <a:spAutoFit/>
            </a:bodyPr>
            <a:lstStyle/>
            <a:p>
              <a:pPr marL="285750" indent="-285750">
                <a:buFont typeface="Arial" panose="020B0604020202020204" pitchFamily="34" charset="0"/>
                <a:buChar char="•"/>
              </a:pPr>
              <a:r>
                <a:rPr lang="en-US" altLang="zh-CN" dirty="0"/>
                <a:t>OJ</a:t>
              </a:r>
              <a:r>
                <a:rPr lang="zh-CN" altLang="en-US" dirty="0"/>
                <a:t>服务框架</a:t>
              </a:r>
              <a:endParaRPr lang="en-US" altLang="zh-CN" dirty="0"/>
            </a:p>
            <a:p>
              <a:pPr marL="285750" indent="-285750">
                <a:buFont typeface="Arial" panose="020B0604020202020204" pitchFamily="34" charset="0"/>
                <a:buChar char="•"/>
              </a:pPr>
              <a:r>
                <a:rPr lang="en-US" altLang="zh-CN" dirty="0"/>
                <a:t>Web</a:t>
              </a:r>
              <a:r>
                <a:rPr lang="zh-CN" altLang="en-US" dirty="0"/>
                <a:t>服务框架</a:t>
              </a:r>
              <a:endParaRPr lang="en-US" altLang="zh-CN" dirty="0"/>
            </a:p>
            <a:p>
              <a:pPr marL="285750" indent="-285750">
                <a:buFont typeface="Arial" panose="020B0604020202020204" pitchFamily="34" charset="0"/>
                <a:buChar char="•"/>
              </a:pPr>
              <a:r>
                <a:rPr lang="zh-CN" altLang="en-US" dirty="0"/>
                <a:t>用户功能</a:t>
              </a:r>
            </a:p>
          </p:txBody>
        </p:sp>
        <p:sp>
          <p:nvSpPr>
            <p:cNvPr id="18" name="文本框 17">
              <a:extLst>
                <a:ext uri="{FF2B5EF4-FFF2-40B4-BE49-F238E27FC236}">
                  <a16:creationId xmlns:a16="http://schemas.microsoft.com/office/drawing/2014/main" id="{4F940128-81DB-4120-8849-5542745CE9CB}"/>
                </a:ext>
              </a:extLst>
            </p:cNvPr>
            <p:cNvSpPr txBox="1"/>
            <p:nvPr/>
          </p:nvSpPr>
          <p:spPr>
            <a:xfrm>
              <a:off x="5414376" y="4460474"/>
              <a:ext cx="1396536"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a:t>判题核心</a:t>
              </a:r>
              <a:endParaRPr lang="en-US" altLang="zh-CN" dirty="0"/>
            </a:p>
            <a:p>
              <a:pPr marL="285750" indent="-285750">
                <a:buFont typeface="Arial" panose="020B0604020202020204" pitchFamily="34" charset="0"/>
                <a:buChar char="•"/>
              </a:pPr>
              <a:r>
                <a:rPr lang="zh-CN" altLang="en-US" dirty="0"/>
                <a:t>管理功能</a:t>
              </a:r>
              <a:endParaRPr lang="en-US" altLang="zh-CN" dirty="0"/>
            </a:p>
            <a:p>
              <a:pPr marL="285750" indent="-285750">
                <a:buFont typeface="Arial" panose="020B0604020202020204" pitchFamily="34" charset="0"/>
                <a:buChar char="•"/>
              </a:pPr>
              <a:r>
                <a:rPr lang="zh-CN" altLang="en-US" dirty="0"/>
                <a:t>练习功能</a:t>
              </a:r>
            </a:p>
          </p:txBody>
        </p:sp>
        <p:sp>
          <p:nvSpPr>
            <p:cNvPr id="19" name="文本框 18">
              <a:extLst>
                <a:ext uri="{FF2B5EF4-FFF2-40B4-BE49-F238E27FC236}">
                  <a16:creationId xmlns:a16="http://schemas.microsoft.com/office/drawing/2014/main" id="{4074265B-2C4E-4C18-89F5-01229AC9E1E3}"/>
                </a:ext>
              </a:extLst>
            </p:cNvPr>
            <p:cNvSpPr txBox="1"/>
            <p:nvPr/>
          </p:nvSpPr>
          <p:spPr>
            <a:xfrm>
              <a:off x="7865568" y="4460474"/>
              <a:ext cx="1396536"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a:t>搜索功能</a:t>
              </a:r>
              <a:endParaRPr lang="en-US" altLang="zh-CN" dirty="0"/>
            </a:p>
            <a:p>
              <a:pPr marL="285750" indent="-285750">
                <a:buFont typeface="Arial" panose="020B0604020202020204" pitchFamily="34" charset="0"/>
                <a:buChar char="•"/>
              </a:pPr>
              <a:r>
                <a:rPr lang="zh-CN" altLang="en-US" dirty="0"/>
                <a:t>集成测试</a:t>
              </a:r>
              <a:endParaRPr lang="en-US" altLang="zh-CN" dirty="0"/>
            </a:p>
            <a:p>
              <a:pPr marL="285750" indent="-285750">
                <a:buFont typeface="Arial" panose="020B0604020202020204" pitchFamily="34" charset="0"/>
                <a:buChar char="•"/>
              </a:pPr>
              <a:r>
                <a:rPr lang="zh-CN" altLang="en-US" dirty="0"/>
                <a:t>云端部署</a:t>
              </a:r>
            </a:p>
          </p:txBody>
        </p:sp>
      </p:grpSp>
      <p:sp>
        <p:nvSpPr>
          <p:cNvPr id="21" name="文本框 20">
            <a:extLst>
              <a:ext uri="{FF2B5EF4-FFF2-40B4-BE49-F238E27FC236}">
                <a16:creationId xmlns:a16="http://schemas.microsoft.com/office/drawing/2014/main" id="{034FEFB2-3C9A-464D-BC74-176256D37104}"/>
              </a:ext>
            </a:extLst>
          </p:cNvPr>
          <p:cNvSpPr txBox="1"/>
          <p:nvPr/>
        </p:nvSpPr>
        <p:spPr>
          <a:xfrm>
            <a:off x="598513" y="2032985"/>
            <a:ext cx="10994505" cy="1938992"/>
          </a:xfrm>
          <a:prstGeom prst="rect">
            <a:avLst/>
          </a:prstGeom>
          <a:noFill/>
        </p:spPr>
        <p:txBody>
          <a:bodyPr wrap="square">
            <a:spAutoFit/>
          </a:bodyPr>
          <a:lstStyle/>
          <a:p>
            <a:r>
              <a:rPr lang="en-US" altLang="zh-CN" sz="2000" dirty="0"/>
              <a:t>       </a:t>
            </a:r>
            <a:r>
              <a:rPr lang="zh-CN" altLang="en-US" sz="2000" dirty="0"/>
              <a:t>完成系统总共设计三个迭代，分别分为迭代</a:t>
            </a:r>
            <a:r>
              <a:rPr lang="en-US" altLang="zh-CN" sz="2000" dirty="0"/>
              <a:t>1</a:t>
            </a:r>
            <a:r>
              <a:rPr lang="zh-CN" altLang="en-US" sz="2000" dirty="0"/>
              <a:t>、</a:t>
            </a:r>
            <a:r>
              <a:rPr lang="en-US" altLang="zh-CN" sz="2000" dirty="0"/>
              <a:t>2</a:t>
            </a:r>
            <a:r>
              <a:rPr lang="zh-CN" altLang="en-US" sz="2000" dirty="0"/>
              <a:t>、</a:t>
            </a:r>
            <a:r>
              <a:rPr lang="en-US" altLang="zh-CN" sz="2000" dirty="0"/>
              <a:t>3</a:t>
            </a:r>
            <a:r>
              <a:rPr lang="zh-CN" altLang="en-US" sz="2000" dirty="0"/>
              <a:t>，按照重要程度和工作量进行评估后，等分工作量确定迭代内容。</a:t>
            </a:r>
            <a:endParaRPr lang="en-US" altLang="zh-CN" sz="2000" dirty="0"/>
          </a:p>
          <a:p>
            <a:endParaRPr lang="en-US" altLang="zh-CN" sz="2000" dirty="0"/>
          </a:p>
          <a:p>
            <a:pPr marL="342900" indent="-342900">
              <a:buFont typeface="Arial" panose="020B0604020202020204" pitchFamily="34" charset="0"/>
              <a:buChar char="•"/>
            </a:pPr>
            <a:r>
              <a:rPr lang="zh-CN" altLang="en-US" sz="2000" dirty="0"/>
              <a:t>迭代</a:t>
            </a:r>
            <a:r>
              <a:rPr lang="en-US" altLang="zh-CN" sz="2000" dirty="0"/>
              <a:t>1</a:t>
            </a:r>
            <a:r>
              <a:rPr lang="zh-CN" altLang="en-US" sz="2000" dirty="0"/>
              <a:t>：完成核心框架和基础功能</a:t>
            </a:r>
            <a:endParaRPr lang="en-US" altLang="zh-CN" sz="2000" dirty="0"/>
          </a:p>
          <a:p>
            <a:pPr marL="342900" indent="-342900">
              <a:buFont typeface="Arial" panose="020B0604020202020204" pitchFamily="34" charset="0"/>
              <a:buChar char="•"/>
            </a:pPr>
            <a:r>
              <a:rPr lang="zh-CN" altLang="en-US" sz="2000" dirty="0"/>
              <a:t>迭代</a:t>
            </a:r>
            <a:r>
              <a:rPr lang="en-US" altLang="zh-CN" sz="2000" dirty="0"/>
              <a:t>2</a:t>
            </a:r>
            <a:r>
              <a:rPr lang="zh-CN" altLang="en-US" sz="2000" dirty="0"/>
              <a:t>：完成核心功能</a:t>
            </a:r>
            <a:endParaRPr lang="en-US" altLang="zh-CN" sz="2000" dirty="0"/>
          </a:p>
          <a:p>
            <a:pPr marL="342900" indent="-342900">
              <a:buFont typeface="Arial" panose="020B0604020202020204" pitchFamily="34" charset="0"/>
              <a:buChar char="•"/>
            </a:pPr>
            <a:r>
              <a:rPr lang="zh-CN" altLang="en-US" sz="2000" dirty="0"/>
              <a:t>迭代</a:t>
            </a:r>
            <a:r>
              <a:rPr lang="en-US" altLang="zh-CN" sz="2000" dirty="0"/>
              <a:t>3</a:t>
            </a:r>
            <a:r>
              <a:rPr lang="zh-CN" altLang="en-US" sz="2000" dirty="0"/>
              <a:t>：完成附加功能以及测试和部署</a:t>
            </a:r>
            <a:endParaRPr lang="en-US" altLang="zh-CN" sz="2000" dirty="0"/>
          </a:p>
        </p:txBody>
      </p:sp>
    </p:spTree>
    <p:extLst>
      <p:ext uri="{BB962C8B-B14F-4D97-AF65-F5344CB8AC3E}">
        <p14:creationId xmlns:p14="http://schemas.microsoft.com/office/powerpoint/2010/main" val="253797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9" name="文本框 8">
            <a:extLst>
              <a:ext uri="{FF2B5EF4-FFF2-40B4-BE49-F238E27FC236}">
                <a16:creationId xmlns:a16="http://schemas.microsoft.com/office/drawing/2014/main" id="{8014DF60-657A-4B22-A493-5E6377E4A5FE}"/>
              </a:ext>
            </a:extLst>
          </p:cNvPr>
          <p:cNvSpPr txBox="1"/>
          <p:nvPr/>
        </p:nvSpPr>
        <p:spPr>
          <a:xfrm>
            <a:off x="163168" y="1341087"/>
            <a:ext cx="1620957" cy="523220"/>
          </a:xfrm>
          <a:prstGeom prst="rect">
            <a:avLst/>
          </a:prstGeom>
          <a:noFill/>
        </p:spPr>
        <p:txBody>
          <a:bodyPr wrap="none" rtlCol="0">
            <a:spAutoFit/>
          </a:bodyPr>
          <a:lstStyle/>
          <a:p>
            <a:r>
              <a:rPr lang="zh-CN" altLang="en-US" sz="2800" b="1" dirty="0"/>
              <a:t>实施管理</a:t>
            </a:r>
          </a:p>
        </p:txBody>
      </p:sp>
      <p:sp>
        <p:nvSpPr>
          <p:cNvPr id="10" name="文本框 9">
            <a:extLst>
              <a:ext uri="{FF2B5EF4-FFF2-40B4-BE49-F238E27FC236}">
                <a16:creationId xmlns:a16="http://schemas.microsoft.com/office/drawing/2014/main" id="{8CCFD504-B1A4-41EB-99FC-DB8B6EBA77A6}"/>
              </a:ext>
            </a:extLst>
          </p:cNvPr>
          <p:cNvSpPr txBox="1"/>
          <p:nvPr/>
        </p:nvSpPr>
        <p:spPr>
          <a:xfrm>
            <a:off x="598514" y="2020263"/>
            <a:ext cx="10994505" cy="707886"/>
          </a:xfrm>
          <a:prstGeom prst="rect">
            <a:avLst/>
          </a:prstGeom>
          <a:noFill/>
        </p:spPr>
        <p:txBody>
          <a:bodyPr wrap="square">
            <a:spAutoFit/>
          </a:bodyPr>
          <a:lstStyle/>
          <a:p>
            <a:r>
              <a:rPr lang="en-US" altLang="zh-CN" sz="2000" dirty="0"/>
              <a:t>       </a:t>
            </a:r>
            <a:r>
              <a:rPr lang="zh-CN" altLang="en-US" sz="2000" dirty="0"/>
              <a:t>项目通过</a:t>
            </a:r>
            <a:r>
              <a:rPr lang="en-US" altLang="zh-CN" sz="2000" dirty="0"/>
              <a:t>TAPD</a:t>
            </a:r>
            <a:r>
              <a:rPr lang="zh-CN" altLang="en-US" sz="2000" dirty="0"/>
              <a:t>管理，在</a:t>
            </a:r>
            <a:r>
              <a:rPr lang="en-US" altLang="zh-CN" sz="2000" dirty="0"/>
              <a:t>TAPD</a:t>
            </a:r>
            <a:r>
              <a:rPr lang="zh-CN" altLang="en-US" sz="2000" dirty="0"/>
              <a:t>完成用户故事后按照时间顺序确定迭代与需求。当完成对应内容时在</a:t>
            </a:r>
            <a:r>
              <a:rPr lang="en-US" altLang="zh-CN" sz="2000" dirty="0"/>
              <a:t>TAPD</a:t>
            </a:r>
            <a:r>
              <a:rPr lang="zh-CN" altLang="en-US" sz="2000" dirty="0"/>
              <a:t>上进行流转；链接：</a:t>
            </a:r>
            <a:r>
              <a:rPr lang="en-US" altLang="zh-CN" sz="2000" dirty="0"/>
              <a:t> </a:t>
            </a:r>
            <a:r>
              <a:rPr lang="en-US" altLang="zh-CN" sz="2000" dirty="0">
                <a:hlinkClick r:id="rId5"/>
              </a:rPr>
              <a:t>https://www.tapd.cn/53649634/</a:t>
            </a:r>
            <a:endParaRPr lang="en-US" altLang="zh-CN" sz="2000" dirty="0"/>
          </a:p>
        </p:txBody>
      </p:sp>
      <p:pic>
        <p:nvPicPr>
          <p:cNvPr id="4" name="图片 3">
            <a:extLst>
              <a:ext uri="{FF2B5EF4-FFF2-40B4-BE49-F238E27FC236}">
                <a16:creationId xmlns:a16="http://schemas.microsoft.com/office/drawing/2014/main" id="{BEC2DF29-7FC3-4114-B7E8-DE66F64801F1}"/>
              </a:ext>
            </a:extLst>
          </p:cNvPr>
          <p:cNvPicPr>
            <a:picLocks noChangeAspect="1"/>
          </p:cNvPicPr>
          <p:nvPr/>
        </p:nvPicPr>
        <p:blipFill>
          <a:blip r:embed="rId6"/>
          <a:stretch>
            <a:fillRect/>
          </a:stretch>
        </p:blipFill>
        <p:spPr>
          <a:xfrm>
            <a:off x="-235" y="2884105"/>
            <a:ext cx="12192000" cy="3860472"/>
          </a:xfrm>
          <a:prstGeom prst="rect">
            <a:avLst/>
          </a:prstGeom>
        </p:spPr>
      </p:pic>
    </p:spTree>
    <p:extLst>
      <p:ext uri="{BB962C8B-B14F-4D97-AF65-F5344CB8AC3E}">
        <p14:creationId xmlns:p14="http://schemas.microsoft.com/office/powerpoint/2010/main" val="4057952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9" name="文本框 8">
            <a:extLst>
              <a:ext uri="{FF2B5EF4-FFF2-40B4-BE49-F238E27FC236}">
                <a16:creationId xmlns:a16="http://schemas.microsoft.com/office/drawing/2014/main" id="{8014DF60-657A-4B22-A493-5E6377E4A5FE}"/>
              </a:ext>
            </a:extLst>
          </p:cNvPr>
          <p:cNvSpPr txBox="1"/>
          <p:nvPr/>
        </p:nvSpPr>
        <p:spPr>
          <a:xfrm>
            <a:off x="163168" y="1341087"/>
            <a:ext cx="1620957" cy="523220"/>
          </a:xfrm>
          <a:prstGeom prst="rect">
            <a:avLst/>
          </a:prstGeom>
          <a:noFill/>
        </p:spPr>
        <p:txBody>
          <a:bodyPr wrap="none" rtlCol="0">
            <a:spAutoFit/>
          </a:bodyPr>
          <a:lstStyle/>
          <a:p>
            <a:r>
              <a:rPr lang="zh-CN" altLang="en-US" sz="2800" b="1" dirty="0"/>
              <a:t>实施管理</a:t>
            </a:r>
          </a:p>
        </p:txBody>
      </p:sp>
      <p:sp>
        <p:nvSpPr>
          <p:cNvPr id="14" name="文本框 13">
            <a:extLst>
              <a:ext uri="{FF2B5EF4-FFF2-40B4-BE49-F238E27FC236}">
                <a16:creationId xmlns:a16="http://schemas.microsoft.com/office/drawing/2014/main" id="{884080A0-AB0C-453A-9D43-604D30CEA767}"/>
              </a:ext>
            </a:extLst>
          </p:cNvPr>
          <p:cNvSpPr txBox="1"/>
          <p:nvPr/>
        </p:nvSpPr>
        <p:spPr>
          <a:xfrm>
            <a:off x="731680" y="1764101"/>
            <a:ext cx="10994504" cy="646331"/>
          </a:xfrm>
          <a:prstGeom prst="rect">
            <a:avLst/>
          </a:prstGeom>
          <a:noFill/>
        </p:spPr>
        <p:txBody>
          <a:bodyPr wrap="square">
            <a:spAutoFit/>
          </a:bodyPr>
          <a:lstStyle/>
          <a:p>
            <a:r>
              <a:rPr lang="en-US" altLang="zh-CN" sz="1800" dirty="0"/>
              <a:t>       </a:t>
            </a:r>
            <a:r>
              <a:rPr lang="zh-CN" altLang="en-US" sz="1800" dirty="0"/>
              <a:t>项目通过</a:t>
            </a:r>
            <a:r>
              <a:rPr lang="en-US" altLang="zh-CN" sz="1800" dirty="0"/>
              <a:t>GitHub</a:t>
            </a:r>
            <a:r>
              <a:rPr lang="zh-CN" altLang="en-US" sz="1800" dirty="0"/>
              <a:t>管理代码。所有的代码、设计文档、报告、</a:t>
            </a:r>
            <a:r>
              <a:rPr lang="en-US" altLang="zh-CN" sz="1800" dirty="0"/>
              <a:t>PPT</a:t>
            </a:r>
            <a:r>
              <a:rPr lang="zh-CN" altLang="en-US" sz="1800" dirty="0"/>
              <a:t>等都通过</a:t>
            </a:r>
            <a:r>
              <a:rPr lang="en-US" altLang="zh-CN" sz="1800" dirty="0"/>
              <a:t>GitHub</a:t>
            </a:r>
            <a:r>
              <a:rPr lang="zh-CN" altLang="en-US" sz="1800" dirty="0"/>
              <a:t>进行管理。链接：</a:t>
            </a:r>
            <a:r>
              <a:rPr lang="en-US" altLang="zh-CN" sz="1800" dirty="0"/>
              <a:t> </a:t>
            </a:r>
            <a:r>
              <a:rPr lang="en-US" altLang="zh-CN" sz="1800" dirty="0">
                <a:hlinkClick r:id="rId5"/>
              </a:rPr>
              <a:t>https://github.com/Coder-0x7fffffff/TeelCode</a:t>
            </a:r>
            <a:endParaRPr lang="en-US" altLang="zh-CN" sz="1800" dirty="0"/>
          </a:p>
        </p:txBody>
      </p:sp>
      <p:pic>
        <p:nvPicPr>
          <p:cNvPr id="5" name="图片 4">
            <a:extLst>
              <a:ext uri="{FF2B5EF4-FFF2-40B4-BE49-F238E27FC236}">
                <a16:creationId xmlns:a16="http://schemas.microsoft.com/office/drawing/2014/main" id="{5AFEADA2-6630-4926-B769-71F9F8754434}"/>
              </a:ext>
            </a:extLst>
          </p:cNvPr>
          <p:cNvPicPr>
            <a:picLocks noChangeAspect="1"/>
          </p:cNvPicPr>
          <p:nvPr/>
        </p:nvPicPr>
        <p:blipFill rotWithShape="1">
          <a:blip r:embed="rId6"/>
          <a:srcRect t="15217"/>
          <a:stretch/>
        </p:blipFill>
        <p:spPr>
          <a:xfrm>
            <a:off x="195719" y="2408463"/>
            <a:ext cx="11804903" cy="4440659"/>
          </a:xfrm>
          <a:prstGeom prst="rect">
            <a:avLst/>
          </a:prstGeom>
        </p:spPr>
      </p:pic>
    </p:spTree>
    <p:extLst>
      <p:ext uri="{BB962C8B-B14F-4D97-AF65-F5344CB8AC3E}">
        <p14:creationId xmlns:p14="http://schemas.microsoft.com/office/powerpoint/2010/main" val="3841762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9" name="文本框 8">
            <a:extLst>
              <a:ext uri="{FF2B5EF4-FFF2-40B4-BE49-F238E27FC236}">
                <a16:creationId xmlns:a16="http://schemas.microsoft.com/office/drawing/2014/main" id="{8014DF60-657A-4B22-A493-5E6377E4A5FE}"/>
              </a:ext>
            </a:extLst>
          </p:cNvPr>
          <p:cNvSpPr txBox="1"/>
          <p:nvPr/>
        </p:nvSpPr>
        <p:spPr>
          <a:xfrm>
            <a:off x="163168" y="1341087"/>
            <a:ext cx="1620957" cy="523220"/>
          </a:xfrm>
          <a:prstGeom prst="rect">
            <a:avLst/>
          </a:prstGeom>
          <a:noFill/>
        </p:spPr>
        <p:txBody>
          <a:bodyPr wrap="none" rtlCol="0">
            <a:spAutoFit/>
          </a:bodyPr>
          <a:lstStyle/>
          <a:p>
            <a:r>
              <a:rPr lang="zh-CN" altLang="en-US" sz="2800" b="1" dirty="0"/>
              <a:t>小组分工</a:t>
            </a:r>
          </a:p>
        </p:txBody>
      </p:sp>
      <p:graphicFrame>
        <p:nvGraphicFramePr>
          <p:cNvPr id="5" name="表格 4">
            <a:extLst>
              <a:ext uri="{FF2B5EF4-FFF2-40B4-BE49-F238E27FC236}">
                <a16:creationId xmlns:a16="http://schemas.microsoft.com/office/drawing/2014/main" id="{FD85EDEA-3EE5-41D8-B6FB-5F7DC87F537E}"/>
              </a:ext>
            </a:extLst>
          </p:cNvPr>
          <p:cNvGraphicFramePr>
            <a:graphicFrameLocks noGrp="1"/>
          </p:cNvGraphicFramePr>
          <p:nvPr>
            <p:extLst>
              <p:ext uri="{D42A27DB-BD31-4B8C-83A1-F6EECF244321}">
                <p14:modId xmlns:p14="http://schemas.microsoft.com/office/powerpoint/2010/main" val="373709797"/>
              </p:ext>
            </p:extLst>
          </p:nvPr>
        </p:nvGraphicFramePr>
        <p:xfrm>
          <a:off x="2897449" y="3075370"/>
          <a:ext cx="6397101" cy="3117959"/>
        </p:xfrm>
        <a:graphic>
          <a:graphicData uri="http://schemas.openxmlformats.org/drawingml/2006/table">
            <a:tbl>
              <a:tblPr firstRow="1" firstCol="1" bandRow="1">
                <a:tableStyleId>{5C22544A-7EE6-4342-B048-85BDC9FD1C3A}</a:tableStyleId>
              </a:tblPr>
              <a:tblGrid>
                <a:gridCol w="1389064">
                  <a:extLst>
                    <a:ext uri="{9D8B030D-6E8A-4147-A177-3AD203B41FA5}">
                      <a16:colId xmlns:a16="http://schemas.microsoft.com/office/drawing/2014/main" val="2738488304"/>
                    </a:ext>
                  </a:extLst>
                </a:gridCol>
                <a:gridCol w="1808922">
                  <a:extLst>
                    <a:ext uri="{9D8B030D-6E8A-4147-A177-3AD203B41FA5}">
                      <a16:colId xmlns:a16="http://schemas.microsoft.com/office/drawing/2014/main" val="2507921864"/>
                    </a:ext>
                  </a:extLst>
                </a:gridCol>
                <a:gridCol w="3199115">
                  <a:extLst>
                    <a:ext uri="{9D8B030D-6E8A-4147-A177-3AD203B41FA5}">
                      <a16:colId xmlns:a16="http://schemas.microsoft.com/office/drawing/2014/main" val="1825030551"/>
                    </a:ext>
                  </a:extLst>
                </a:gridCol>
              </a:tblGrid>
              <a:tr h="395851">
                <a:tc gridSpan="2">
                  <a:txBody>
                    <a:bodyPr/>
                    <a:lstStyle/>
                    <a:p>
                      <a:pPr algn="ctr">
                        <a:spcAft>
                          <a:spcPts val="0"/>
                        </a:spcAft>
                      </a:pPr>
                      <a:r>
                        <a:rPr lang="zh-CN" altLang="en-US" sz="2000" b="1" kern="100" dirty="0">
                          <a:effectLst/>
                          <a:latin typeface="+mn-lt"/>
                          <a:ea typeface="+mn-ea"/>
                        </a:rPr>
                        <a:t>项目</a:t>
                      </a:r>
                      <a:endParaRPr lang="zh-CN" sz="2000" b="1" kern="100" dirty="0">
                        <a:effectLst/>
                        <a:latin typeface="+mn-lt"/>
                        <a:ea typeface="+mn-ea"/>
                      </a:endParaRPr>
                    </a:p>
                  </a:txBody>
                  <a:tcPr marL="107008" marR="107008" marT="53504" marB="53504" anchor="ctr"/>
                </a:tc>
                <a:tc hMerge="1">
                  <a:txBody>
                    <a:bodyPr/>
                    <a:lstStyle/>
                    <a:p>
                      <a:endParaRPr lang="zh-CN" altLang="en-US"/>
                    </a:p>
                  </a:txBody>
                  <a:tcPr/>
                </a:tc>
                <a:tc>
                  <a:txBody>
                    <a:bodyPr/>
                    <a:lstStyle/>
                    <a:p>
                      <a:pPr algn="ctr">
                        <a:spcAft>
                          <a:spcPts val="0"/>
                        </a:spcAft>
                      </a:pPr>
                      <a:r>
                        <a:rPr lang="zh-CN" altLang="en-US" sz="2000" b="1" kern="100" dirty="0">
                          <a:effectLst/>
                          <a:latin typeface="+mn-lt"/>
                        </a:rPr>
                        <a:t>人员</a:t>
                      </a:r>
                      <a:endParaRPr lang="zh-CN" sz="2000" b="1" kern="100" dirty="0">
                        <a:effectLst/>
                        <a:latin typeface="+mn-lt"/>
                        <a:ea typeface="+mn-ea"/>
                      </a:endParaRPr>
                    </a:p>
                  </a:txBody>
                  <a:tcPr marL="80256" marR="80256" marT="0" marB="0" anchor="ctr"/>
                </a:tc>
                <a:extLst>
                  <a:ext uri="{0D108BD9-81ED-4DB2-BD59-A6C34878D82A}">
                    <a16:rowId xmlns:a16="http://schemas.microsoft.com/office/drawing/2014/main" val="82802697"/>
                  </a:ext>
                </a:extLst>
              </a:tr>
              <a:tr h="386593">
                <a:tc rowSpan="3">
                  <a:txBody>
                    <a:bodyPr/>
                    <a:lstStyle/>
                    <a:p>
                      <a:pPr algn="ctr">
                        <a:spcAft>
                          <a:spcPts val="0"/>
                        </a:spcAft>
                      </a:pPr>
                      <a:r>
                        <a:rPr lang="en-US" altLang="zh-CN" sz="1600" b="1" kern="100" dirty="0">
                          <a:effectLst/>
                          <a:latin typeface="+mn-lt"/>
                        </a:rPr>
                        <a:t>Web</a:t>
                      </a:r>
                      <a:r>
                        <a:rPr lang="zh-CN" altLang="en-US" sz="1600" b="1" kern="100" dirty="0">
                          <a:effectLst/>
                          <a:latin typeface="+mn-lt"/>
                        </a:rPr>
                        <a:t>服务器</a:t>
                      </a:r>
                      <a:endParaRPr lang="zh-CN" sz="1600" b="1" kern="100" dirty="0">
                        <a:effectLst/>
                        <a:latin typeface="+mn-lt"/>
                        <a:ea typeface="+mn-ea"/>
                      </a:endParaRPr>
                    </a:p>
                  </a:txBody>
                  <a:tcPr marL="107008" marR="107008" marT="53504" marB="53504" anchor="ctr"/>
                </a:tc>
                <a:tc>
                  <a:txBody>
                    <a:bodyPr/>
                    <a:lstStyle/>
                    <a:p>
                      <a:pPr algn="ctr">
                        <a:spcAft>
                          <a:spcPts val="0"/>
                        </a:spcAft>
                      </a:pPr>
                      <a:r>
                        <a:rPr lang="zh-CN" altLang="en-US" sz="1600" b="1" kern="100" dirty="0">
                          <a:effectLst/>
                          <a:latin typeface="+mn-lt"/>
                          <a:ea typeface="+mn-ea"/>
                        </a:rPr>
                        <a:t>框架</a:t>
                      </a:r>
                      <a:endParaRPr lang="zh-CN" sz="1600" b="1" kern="100" dirty="0">
                        <a:effectLst/>
                        <a:latin typeface="+mn-lt"/>
                        <a:ea typeface="+mn-ea"/>
                      </a:endParaRPr>
                    </a:p>
                  </a:txBody>
                  <a:tcPr marL="107008" marR="107008" marT="53504" marB="53504" anchor="ctr"/>
                </a:tc>
                <a:tc rowSpan="3">
                  <a:txBody>
                    <a:bodyPr/>
                    <a:lstStyle/>
                    <a:p>
                      <a:pPr algn="ctr">
                        <a:spcAft>
                          <a:spcPts val="0"/>
                        </a:spcAft>
                      </a:pPr>
                      <a:r>
                        <a:rPr lang="zh-CN" altLang="en-US" sz="1600" b="1" kern="100" dirty="0">
                          <a:effectLst/>
                          <a:latin typeface="+mn-lt"/>
                          <a:ea typeface="+mn-ea"/>
                        </a:rPr>
                        <a:t>范泽奇</a:t>
                      </a:r>
                      <a:endParaRPr lang="zh-CN" altLang="en-US" sz="1600" b="1" dirty="0">
                        <a:latin typeface="+mn-lt"/>
                      </a:endParaRPr>
                    </a:p>
                  </a:txBody>
                  <a:tcPr marL="80256" marR="80256" marT="0" marB="0" anchor="ctr"/>
                </a:tc>
                <a:extLst>
                  <a:ext uri="{0D108BD9-81ED-4DB2-BD59-A6C34878D82A}">
                    <a16:rowId xmlns:a16="http://schemas.microsoft.com/office/drawing/2014/main" val="3799827541"/>
                  </a:ext>
                </a:extLst>
              </a:tr>
              <a:tr h="386593">
                <a:tc vMerge="1">
                  <a:txBody>
                    <a:bodyPr/>
                    <a:lstStyle/>
                    <a:p>
                      <a:endParaRPr lang="zh-CN" altLang="en-US"/>
                    </a:p>
                  </a:txBody>
                  <a:tcPr/>
                </a:tc>
                <a:tc>
                  <a:txBody>
                    <a:bodyPr/>
                    <a:lstStyle/>
                    <a:p>
                      <a:pPr algn="ctr">
                        <a:spcAft>
                          <a:spcPts val="0"/>
                        </a:spcAft>
                      </a:pPr>
                      <a:r>
                        <a:rPr lang="en-US" altLang="zh-CN" sz="1600" b="1" kern="100" dirty="0">
                          <a:effectLst/>
                          <a:latin typeface="+mn-lt"/>
                          <a:ea typeface="+mn-ea"/>
                        </a:rPr>
                        <a:t>Web</a:t>
                      </a:r>
                      <a:r>
                        <a:rPr lang="zh-CN" altLang="en-US" sz="1600" b="1" kern="100" dirty="0">
                          <a:effectLst/>
                          <a:latin typeface="+mn-lt"/>
                          <a:ea typeface="+mn-ea"/>
                        </a:rPr>
                        <a:t>服务核心</a:t>
                      </a:r>
                      <a:endParaRPr lang="zh-CN" sz="1600" b="1" kern="100" dirty="0">
                        <a:effectLst/>
                        <a:latin typeface="+mn-lt"/>
                        <a:ea typeface="+mn-ea"/>
                      </a:endParaRPr>
                    </a:p>
                  </a:txBody>
                  <a:tcPr marL="107008" marR="107008" marT="53504" marB="53504" anchor="ctr"/>
                </a:tc>
                <a:tc vMerge="1">
                  <a:txBody>
                    <a:bodyPr/>
                    <a:lstStyle/>
                    <a:p>
                      <a:pPr algn="ctr"/>
                      <a:r>
                        <a:rPr lang="en-US" altLang="zh-CN" sz="1200" b="1" dirty="0">
                          <a:latin typeface="+mn-lt"/>
                        </a:rPr>
                        <a:t>Express</a:t>
                      </a:r>
                      <a:endParaRPr lang="zh-CN" altLang="en-US" sz="1200" b="1" dirty="0">
                        <a:latin typeface="+mn-lt"/>
                      </a:endParaRPr>
                    </a:p>
                  </a:txBody>
                  <a:tcPr marL="80256" marR="80256" marT="0" marB="0" anchor="ctr"/>
                </a:tc>
                <a:extLst>
                  <a:ext uri="{0D108BD9-81ED-4DB2-BD59-A6C34878D82A}">
                    <a16:rowId xmlns:a16="http://schemas.microsoft.com/office/drawing/2014/main" val="1368961595"/>
                  </a:ext>
                </a:extLst>
              </a:tr>
              <a:tr h="386593">
                <a:tc vMerge="1">
                  <a:txBody>
                    <a:bodyPr/>
                    <a:lstStyle/>
                    <a:p>
                      <a:endParaRPr lang="zh-CN" altLang="en-US"/>
                    </a:p>
                  </a:txBody>
                  <a:tcPr/>
                </a:tc>
                <a:tc>
                  <a:txBody>
                    <a:bodyPr/>
                    <a:lstStyle/>
                    <a:p>
                      <a:pPr algn="ctr">
                        <a:spcAft>
                          <a:spcPts val="0"/>
                        </a:spcAft>
                      </a:pPr>
                      <a:r>
                        <a:rPr lang="en-US" altLang="zh-CN" sz="1600" b="1" kern="100" dirty="0">
                          <a:effectLst/>
                          <a:latin typeface="+mn-lt"/>
                          <a:ea typeface="+mn-ea"/>
                        </a:rPr>
                        <a:t>IDE</a:t>
                      </a:r>
                      <a:r>
                        <a:rPr lang="zh-CN" altLang="en-US" sz="1600" b="1" kern="100" dirty="0">
                          <a:effectLst/>
                          <a:latin typeface="+mn-lt"/>
                          <a:ea typeface="+mn-ea"/>
                        </a:rPr>
                        <a:t>框架</a:t>
                      </a:r>
                      <a:endParaRPr lang="zh-CN" sz="1600" b="1" kern="100" dirty="0">
                        <a:effectLst/>
                        <a:latin typeface="+mn-lt"/>
                        <a:ea typeface="+mn-ea"/>
                      </a:endParaRPr>
                    </a:p>
                  </a:txBody>
                  <a:tcPr marL="107008" marR="107008" marT="53504" marB="53504" anchor="ctr"/>
                </a:tc>
                <a:tc vMerge="1">
                  <a:txBody>
                    <a:bodyPr/>
                    <a:lstStyle/>
                    <a:p>
                      <a:pPr algn="ctr"/>
                      <a:r>
                        <a:rPr lang="en-US" altLang="zh-CN" sz="1200" b="1" dirty="0" err="1">
                          <a:latin typeface="+mn-lt"/>
                        </a:rPr>
                        <a:t>CodeMirror</a:t>
                      </a:r>
                      <a:endParaRPr lang="zh-CN" altLang="en-US" sz="1200" b="1" dirty="0">
                        <a:latin typeface="+mn-lt"/>
                      </a:endParaRPr>
                    </a:p>
                  </a:txBody>
                  <a:tcPr marL="80256" marR="80256" marT="0" marB="0" anchor="ctr"/>
                </a:tc>
                <a:extLst>
                  <a:ext uri="{0D108BD9-81ED-4DB2-BD59-A6C34878D82A}">
                    <a16:rowId xmlns:a16="http://schemas.microsoft.com/office/drawing/2014/main" val="4161255633"/>
                  </a:ext>
                </a:extLst>
              </a:tr>
              <a:tr h="386593">
                <a:tc rowSpan="4">
                  <a:txBody>
                    <a:bodyPr/>
                    <a:lstStyle/>
                    <a:p>
                      <a:pPr algn="ctr"/>
                      <a:r>
                        <a:rPr lang="en-US" altLang="zh-CN" sz="1600" dirty="0">
                          <a:latin typeface="+mn-lt"/>
                        </a:rPr>
                        <a:t>OJ</a:t>
                      </a:r>
                      <a:r>
                        <a:rPr lang="zh-CN" altLang="en-US" sz="1600" dirty="0">
                          <a:latin typeface="+mn-lt"/>
                        </a:rPr>
                        <a:t>服务器</a:t>
                      </a:r>
                    </a:p>
                  </a:txBody>
                  <a:tcPr marL="107008" marR="107008" marT="53504" marB="53504" anchor="ctr"/>
                </a:tc>
                <a:tc>
                  <a:txBody>
                    <a:bodyPr/>
                    <a:lstStyle/>
                    <a:p>
                      <a:pPr algn="ctr">
                        <a:spcAft>
                          <a:spcPts val="0"/>
                        </a:spcAft>
                      </a:pPr>
                      <a:r>
                        <a:rPr lang="zh-CN" altLang="en-US" sz="1600" b="1" kern="100" dirty="0">
                          <a:effectLst/>
                          <a:latin typeface="+mn-lt"/>
                          <a:ea typeface="+mn-ea"/>
                        </a:rPr>
                        <a:t>框架</a:t>
                      </a:r>
                      <a:endParaRPr lang="zh-CN" sz="1600" b="1" kern="100" dirty="0">
                        <a:effectLst/>
                        <a:latin typeface="+mn-lt"/>
                        <a:ea typeface="+mn-ea"/>
                      </a:endParaRPr>
                    </a:p>
                  </a:txBody>
                  <a:tcPr marL="107008" marR="107008" marT="53504" marB="53504" anchor="ctr"/>
                </a:tc>
                <a:tc rowSpan="4">
                  <a:txBody>
                    <a:bodyPr/>
                    <a:lstStyle/>
                    <a:p>
                      <a:pPr algn="ctr">
                        <a:spcAft>
                          <a:spcPts val="0"/>
                        </a:spcAft>
                      </a:pPr>
                      <a:r>
                        <a:rPr lang="zh-CN" altLang="en-US" sz="1600" b="1" kern="100" dirty="0">
                          <a:effectLst/>
                          <a:latin typeface="+mn-lt"/>
                          <a:ea typeface="+mn-ea"/>
                        </a:rPr>
                        <a:t>朱逸晨、黄苏珍</a:t>
                      </a:r>
                    </a:p>
                  </a:txBody>
                  <a:tcPr marL="80256" marR="80256" marT="0" marB="0" anchor="ctr"/>
                </a:tc>
                <a:extLst>
                  <a:ext uri="{0D108BD9-81ED-4DB2-BD59-A6C34878D82A}">
                    <a16:rowId xmlns:a16="http://schemas.microsoft.com/office/drawing/2014/main" val="1794288490"/>
                  </a:ext>
                </a:extLst>
              </a:tr>
              <a:tr h="386593">
                <a:tc vMerge="1">
                  <a:txBody>
                    <a:bodyPr/>
                    <a:lstStyle/>
                    <a:p>
                      <a:pPr algn="ctr"/>
                      <a:endParaRPr lang="zh-CN" altLang="en-US" sz="1200" dirty="0">
                        <a:latin typeface="+mn-lt"/>
                      </a:endParaRPr>
                    </a:p>
                  </a:txBody>
                  <a:tcPr marL="107008" marR="107008" marT="53504" marB="53504" anchor="ctr"/>
                </a:tc>
                <a:tc>
                  <a:txBody>
                    <a:bodyPr/>
                    <a:lstStyle/>
                    <a:p>
                      <a:pPr algn="ctr">
                        <a:spcAft>
                          <a:spcPts val="0"/>
                        </a:spcAft>
                      </a:pPr>
                      <a:r>
                        <a:rPr lang="zh-CN" altLang="en-US" sz="1600" b="1" kern="100" dirty="0">
                          <a:effectLst/>
                          <a:latin typeface="+mn-lt"/>
                          <a:ea typeface="+mn-ea"/>
                        </a:rPr>
                        <a:t>判题核心</a:t>
                      </a:r>
                      <a:endParaRPr lang="zh-CN" sz="1600" b="1" kern="100" dirty="0">
                        <a:effectLst/>
                        <a:latin typeface="+mn-lt"/>
                        <a:ea typeface="+mn-ea"/>
                      </a:endParaRPr>
                    </a:p>
                  </a:txBody>
                  <a:tcPr marL="107008" marR="107008" marT="53504" marB="53504" anchor="ctr"/>
                </a:tc>
                <a:tc vMerge="1">
                  <a:txBody>
                    <a:bodyPr/>
                    <a:lstStyle/>
                    <a:p>
                      <a:pPr algn="ctr">
                        <a:spcAft>
                          <a:spcPts val="0"/>
                        </a:spcAft>
                      </a:pPr>
                      <a:r>
                        <a:rPr lang="zh-CN" altLang="en-US" sz="1200" b="1" kern="100" dirty="0">
                          <a:effectLst/>
                          <a:latin typeface="+mn-lt"/>
                          <a:ea typeface="+mn-ea"/>
                        </a:rPr>
                        <a:t>自研</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3137130971"/>
                  </a:ext>
                </a:extLst>
              </a:tr>
              <a:tr h="386593">
                <a:tc vMerge="1">
                  <a:txBody>
                    <a:bodyPr/>
                    <a:lstStyle/>
                    <a:p>
                      <a:pPr algn="ctr"/>
                      <a:endParaRPr lang="zh-CN" altLang="en-US" sz="1200" dirty="0">
                        <a:latin typeface="+mn-lt"/>
                      </a:endParaRPr>
                    </a:p>
                  </a:txBody>
                  <a:tcPr marL="107008" marR="107008" marT="53504" marB="53504" anchor="ctr"/>
                </a:tc>
                <a:tc>
                  <a:txBody>
                    <a:bodyPr/>
                    <a:lstStyle/>
                    <a:p>
                      <a:pPr algn="ctr">
                        <a:spcAft>
                          <a:spcPts val="0"/>
                        </a:spcAft>
                      </a:pPr>
                      <a:r>
                        <a:rPr lang="zh-CN" altLang="en-US" sz="1600" b="1" kern="100" dirty="0">
                          <a:effectLst/>
                          <a:latin typeface="+mn-lt"/>
                          <a:ea typeface="+mn-ea"/>
                        </a:rPr>
                        <a:t>数据库</a:t>
                      </a:r>
                      <a:endParaRPr lang="zh-CN" sz="1600" b="1" kern="100" dirty="0">
                        <a:effectLst/>
                        <a:latin typeface="+mn-lt"/>
                        <a:ea typeface="+mn-ea"/>
                      </a:endParaRPr>
                    </a:p>
                  </a:txBody>
                  <a:tcPr marL="107008" marR="107008" marT="53504" marB="53504" anchor="ctr"/>
                </a:tc>
                <a:tc vMerge="1">
                  <a:txBody>
                    <a:bodyPr/>
                    <a:lstStyle/>
                    <a:p>
                      <a:pPr algn="ctr">
                        <a:spcAft>
                          <a:spcPts val="0"/>
                        </a:spcAft>
                      </a:pPr>
                      <a:r>
                        <a:rPr lang="en-US" altLang="zh-CN" sz="1200" b="1" kern="100" dirty="0" err="1">
                          <a:effectLst/>
                          <a:latin typeface="+mn-lt"/>
                          <a:ea typeface="+mn-ea"/>
                        </a:rPr>
                        <a:t>mysql</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2893258678"/>
                  </a:ext>
                </a:extLst>
              </a:tr>
              <a:tr h="386593">
                <a:tc vMerge="1">
                  <a:txBody>
                    <a:bodyPr/>
                    <a:lstStyle/>
                    <a:p>
                      <a:pPr algn="ctr"/>
                      <a:endParaRPr lang="zh-CN" altLang="en-US" sz="1200" dirty="0">
                        <a:latin typeface="+mn-lt"/>
                      </a:endParaRPr>
                    </a:p>
                  </a:txBody>
                  <a:tcPr marL="107008" marR="107008" marT="53504" marB="53504" anchor="ctr"/>
                </a:tc>
                <a:tc>
                  <a:txBody>
                    <a:bodyPr/>
                    <a:lstStyle/>
                    <a:p>
                      <a:pPr algn="ctr">
                        <a:spcAft>
                          <a:spcPts val="0"/>
                        </a:spcAft>
                      </a:pPr>
                      <a:r>
                        <a:rPr lang="zh-CN" altLang="en-US" sz="1600" b="1" kern="100" dirty="0">
                          <a:effectLst/>
                          <a:latin typeface="+mn-lt"/>
                          <a:ea typeface="+mn-ea"/>
                        </a:rPr>
                        <a:t>日志</a:t>
                      </a:r>
                      <a:endParaRPr lang="zh-CN" sz="1600" b="1" kern="100" dirty="0">
                        <a:effectLst/>
                        <a:latin typeface="+mn-lt"/>
                        <a:ea typeface="+mn-ea"/>
                      </a:endParaRPr>
                    </a:p>
                  </a:txBody>
                  <a:tcPr marL="107008" marR="107008" marT="53504" marB="53504" anchor="ctr"/>
                </a:tc>
                <a:tc vMerge="1">
                  <a:txBody>
                    <a:bodyPr/>
                    <a:lstStyle/>
                    <a:p>
                      <a:pPr algn="ctr">
                        <a:spcAft>
                          <a:spcPts val="0"/>
                        </a:spcAft>
                      </a:pPr>
                      <a:r>
                        <a:rPr lang="en-US" altLang="zh-CN" sz="1200" b="1" kern="100" dirty="0" err="1">
                          <a:effectLst/>
                          <a:latin typeface="+mn-lt"/>
                          <a:ea typeface="+mn-ea"/>
                        </a:rPr>
                        <a:t>java.util.logging</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90711332"/>
                  </a:ext>
                </a:extLst>
              </a:tr>
            </a:tbl>
          </a:graphicData>
        </a:graphic>
      </p:graphicFrame>
      <p:sp>
        <p:nvSpPr>
          <p:cNvPr id="12" name="文本框 11">
            <a:extLst>
              <a:ext uri="{FF2B5EF4-FFF2-40B4-BE49-F238E27FC236}">
                <a16:creationId xmlns:a16="http://schemas.microsoft.com/office/drawing/2014/main" id="{AE75BD49-4AEA-483D-9B82-19BA7DD4705F}"/>
              </a:ext>
            </a:extLst>
          </p:cNvPr>
          <p:cNvSpPr txBox="1"/>
          <p:nvPr/>
        </p:nvSpPr>
        <p:spPr>
          <a:xfrm>
            <a:off x="598748" y="1986043"/>
            <a:ext cx="10994504" cy="646331"/>
          </a:xfrm>
          <a:prstGeom prst="rect">
            <a:avLst/>
          </a:prstGeom>
          <a:noFill/>
        </p:spPr>
        <p:txBody>
          <a:bodyPr wrap="square">
            <a:spAutoFit/>
          </a:bodyPr>
          <a:lstStyle/>
          <a:p>
            <a:r>
              <a:rPr lang="en-US" altLang="zh-CN" dirty="0"/>
              <a:t>       </a:t>
            </a:r>
            <a:r>
              <a:rPr lang="zh-CN" altLang="en-US" dirty="0"/>
              <a:t>项目总由范泽奇、朱逸晨、黄苏珍完成，工作分配主要考虑到工作量以及内容选择意愿进行分配。总的来说范泽奇负责前端相关内容，朱逸晨和黄苏珍负责后端相关内容。</a:t>
            </a:r>
            <a:endParaRPr lang="en-US" altLang="zh-CN" sz="1800" dirty="0"/>
          </a:p>
        </p:txBody>
      </p:sp>
    </p:spTree>
    <p:extLst>
      <p:ext uri="{BB962C8B-B14F-4D97-AF65-F5344CB8AC3E}">
        <p14:creationId xmlns:p14="http://schemas.microsoft.com/office/powerpoint/2010/main" val="2935575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9" name="文本框 8">
            <a:extLst>
              <a:ext uri="{FF2B5EF4-FFF2-40B4-BE49-F238E27FC236}">
                <a16:creationId xmlns:a16="http://schemas.microsoft.com/office/drawing/2014/main" id="{8014DF60-657A-4B22-A493-5E6377E4A5FE}"/>
              </a:ext>
            </a:extLst>
          </p:cNvPr>
          <p:cNvSpPr txBox="1"/>
          <p:nvPr/>
        </p:nvSpPr>
        <p:spPr>
          <a:xfrm>
            <a:off x="163168" y="1341087"/>
            <a:ext cx="1980029" cy="523220"/>
          </a:xfrm>
          <a:prstGeom prst="rect">
            <a:avLst/>
          </a:prstGeom>
          <a:noFill/>
        </p:spPr>
        <p:txBody>
          <a:bodyPr wrap="none" rtlCol="0">
            <a:spAutoFit/>
          </a:bodyPr>
          <a:lstStyle/>
          <a:p>
            <a:r>
              <a:rPr lang="zh-CN" altLang="en-US" sz="2800" b="1" dirty="0"/>
              <a:t>环境与部署</a:t>
            </a:r>
          </a:p>
        </p:txBody>
      </p:sp>
      <p:sp>
        <p:nvSpPr>
          <p:cNvPr id="11" name="文本框 10">
            <a:extLst>
              <a:ext uri="{FF2B5EF4-FFF2-40B4-BE49-F238E27FC236}">
                <a16:creationId xmlns:a16="http://schemas.microsoft.com/office/drawing/2014/main" id="{30C802C3-7626-4549-99CF-1365AF84CFC2}"/>
              </a:ext>
            </a:extLst>
          </p:cNvPr>
          <p:cNvSpPr txBox="1"/>
          <p:nvPr/>
        </p:nvSpPr>
        <p:spPr>
          <a:xfrm>
            <a:off x="598748" y="2225766"/>
            <a:ext cx="4656833" cy="3139321"/>
          </a:xfrm>
          <a:prstGeom prst="rect">
            <a:avLst/>
          </a:prstGeom>
          <a:noFill/>
        </p:spPr>
        <p:txBody>
          <a:bodyPr wrap="square">
            <a:spAutoFit/>
          </a:bodyPr>
          <a:lstStyle/>
          <a:p>
            <a:r>
              <a:rPr lang="en-US" altLang="zh-CN" dirty="0"/>
              <a:t>OJ</a:t>
            </a:r>
            <a:r>
              <a:rPr lang="zh-CN" altLang="en-US" dirty="0"/>
              <a:t>服务器</a:t>
            </a:r>
            <a:r>
              <a:rPr lang="zh-CN" altLang="en-US" sz="1800" dirty="0"/>
              <a:t>开发环境：</a:t>
            </a:r>
            <a:endParaRPr lang="en-US" altLang="zh-CN" sz="1800" dirty="0"/>
          </a:p>
          <a:p>
            <a:pPr marL="342900" indent="-342900">
              <a:buFont typeface="Arial" panose="020B0604020202020204" pitchFamily="34" charset="0"/>
              <a:buChar char="•"/>
            </a:pPr>
            <a:r>
              <a:rPr lang="zh-CN" altLang="en-US" dirty="0"/>
              <a:t>系统：</a:t>
            </a:r>
            <a:r>
              <a:rPr lang="en-US" altLang="zh-CN" sz="1800" dirty="0"/>
              <a:t>Ubuntu 18.04 x64 Desktop</a:t>
            </a:r>
          </a:p>
          <a:p>
            <a:pPr marL="342900" indent="-342900">
              <a:buFont typeface="Arial" panose="020B0604020202020204" pitchFamily="34" charset="0"/>
              <a:buChar char="•"/>
            </a:pPr>
            <a:r>
              <a:rPr lang="zh-CN" altLang="en-US" dirty="0"/>
              <a:t>语言</a:t>
            </a:r>
            <a:r>
              <a:rPr lang="zh-CN" altLang="en-US" sz="1800" dirty="0"/>
              <a:t>：</a:t>
            </a:r>
            <a:r>
              <a:rPr lang="en-US" altLang="zh-CN" sz="1800" dirty="0"/>
              <a:t>Java</a:t>
            </a:r>
            <a:r>
              <a:rPr lang="en-US" altLang="zh-CN" dirty="0"/>
              <a:t>/</a:t>
            </a:r>
            <a:r>
              <a:rPr lang="en-US" altLang="zh-CN" sz="1800" dirty="0"/>
              <a:t>C++</a:t>
            </a:r>
          </a:p>
          <a:p>
            <a:pPr marL="342900" indent="-342900">
              <a:buFont typeface="Arial" panose="020B0604020202020204" pitchFamily="34" charset="0"/>
              <a:buChar char="•"/>
            </a:pPr>
            <a:r>
              <a:rPr lang="zh-CN" altLang="en-US" sz="1800" dirty="0"/>
              <a:t>环境：</a:t>
            </a:r>
            <a:r>
              <a:rPr lang="en-US" altLang="zh-CN" sz="1800" dirty="0"/>
              <a:t>JDK8/C++11</a:t>
            </a:r>
          </a:p>
          <a:p>
            <a:pPr marL="342900" indent="-342900">
              <a:buFont typeface="Arial" panose="020B0604020202020204" pitchFamily="34" charset="0"/>
              <a:buChar char="•"/>
            </a:pPr>
            <a:r>
              <a:rPr lang="en-US" altLang="zh-CN" dirty="0"/>
              <a:t> IDE</a:t>
            </a:r>
            <a:r>
              <a:rPr lang="zh-CN" altLang="en-US" dirty="0"/>
              <a:t>：</a:t>
            </a:r>
            <a:r>
              <a:rPr lang="en-US" altLang="zh-CN" dirty="0"/>
              <a:t>Eclipse/VS</a:t>
            </a:r>
            <a:endParaRPr lang="en-US" altLang="zh-CN" sz="1800" dirty="0"/>
          </a:p>
          <a:p>
            <a:endParaRPr lang="en-US" altLang="zh-CN" sz="1800" dirty="0"/>
          </a:p>
          <a:p>
            <a:r>
              <a:rPr lang="en-US" altLang="zh-CN" sz="1800" dirty="0"/>
              <a:t>Web</a:t>
            </a:r>
            <a:r>
              <a:rPr lang="zh-CN" altLang="en-US" sz="1800" dirty="0"/>
              <a:t>服务器开发环境：</a:t>
            </a:r>
            <a:endParaRPr lang="en-US" altLang="zh-CN" sz="1800" dirty="0"/>
          </a:p>
          <a:p>
            <a:pPr marL="285750" indent="-285750">
              <a:buFont typeface="Arial" panose="020B0604020202020204" pitchFamily="34" charset="0"/>
              <a:buChar char="•"/>
            </a:pPr>
            <a:r>
              <a:rPr lang="zh-CN" altLang="en-US" dirty="0"/>
              <a:t>系统：</a:t>
            </a:r>
            <a:r>
              <a:rPr lang="en-US" altLang="zh-CN" dirty="0"/>
              <a:t>Windows10 1809 LTSC</a:t>
            </a:r>
          </a:p>
          <a:p>
            <a:pPr marL="285750" indent="-285750">
              <a:buFont typeface="Arial" panose="020B0604020202020204" pitchFamily="34" charset="0"/>
              <a:buChar char="•"/>
            </a:pPr>
            <a:r>
              <a:rPr lang="zh-CN" altLang="en-US" sz="1800" dirty="0"/>
              <a:t>语言：</a:t>
            </a:r>
            <a:r>
              <a:rPr lang="en-US" altLang="zh-CN" dirty="0"/>
              <a:t>JavaScript</a:t>
            </a:r>
          </a:p>
          <a:p>
            <a:pPr marL="285750" indent="-285750">
              <a:buFont typeface="Arial" panose="020B0604020202020204" pitchFamily="34" charset="0"/>
              <a:buChar char="•"/>
            </a:pPr>
            <a:r>
              <a:rPr lang="zh-CN" altLang="en-US" sz="1800" dirty="0"/>
              <a:t>环境：</a:t>
            </a:r>
            <a:r>
              <a:rPr lang="en-US" altLang="zh-CN" sz="1800" dirty="0"/>
              <a:t>Node.js-14.15.3</a:t>
            </a:r>
          </a:p>
          <a:p>
            <a:pPr marL="285750" indent="-285750">
              <a:buFont typeface="Arial" panose="020B0604020202020204" pitchFamily="34" charset="0"/>
              <a:buChar char="•"/>
            </a:pPr>
            <a:r>
              <a:rPr lang="en-US" altLang="zh-CN" dirty="0"/>
              <a:t> IDE</a:t>
            </a:r>
            <a:r>
              <a:rPr lang="zh-CN" altLang="en-US" dirty="0"/>
              <a:t>：</a:t>
            </a:r>
            <a:r>
              <a:rPr lang="en-US" altLang="zh-CN" dirty="0"/>
              <a:t>WebStorm</a:t>
            </a:r>
            <a:endParaRPr lang="en-US" altLang="zh-CN" sz="1800" dirty="0"/>
          </a:p>
        </p:txBody>
      </p:sp>
      <p:sp>
        <p:nvSpPr>
          <p:cNvPr id="12" name="文本框 11">
            <a:extLst>
              <a:ext uri="{FF2B5EF4-FFF2-40B4-BE49-F238E27FC236}">
                <a16:creationId xmlns:a16="http://schemas.microsoft.com/office/drawing/2014/main" id="{BB04F5D5-FD77-400A-953D-8E395339E623}"/>
              </a:ext>
            </a:extLst>
          </p:cNvPr>
          <p:cNvSpPr txBox="1"/>
          <p:nvPr/>
        </p:nvSpPr>
        <p:spPr>
          <a:xfrm>
            <a:off x="6096000" y="2225766"/>
            <a:ext cx="4656833" cy="1754326"/>
          </a:xfrm>
          <a:prstGeom prst="rect">
            <a:avLst/>
          </a:prstGeom>
          <a:noFill/>
        </p:spPr>
        <p:txBody>
          <a:bodyPr wrap="square">
            <a:spAutoFit/>
          </a:bodyPr>
          <a:lstStyle/>
          <a:p>
            <a:r>
              <a:rPr lang="zh-CN" altLang="en-US" sz="1800" dirty="0"/>
              <a:t>部署环境：</a:t>
            </a:r>
            <a:endParaRPr lang="en-US" altLang="zh-CN" sz="1800" dirty="0"/>
          </a:p>
          <a:p>
            <a:pPr marL="285750" indent="-285750">
              <a:buFont typeface="Arial" panose="020B0604020202020204" pitchFamily="34" charset="0"/>
              <a:buChar char="•"/>
            </a:pPr>
            <a:r>
              <a:rPr lang="zh-CN" altLang="en-US" dirty="0"/>
              <a:t>系统：</a:t>
            </a:r>
            <a:r>
              <a:rPr lang="en-US" altLang="zh-CN" dirty="0"/>
              <a:t>Ubuntu 18.04 x64</a:t>
            </a:r>
          </a:p>
          <a:p>
            <a:pPr marL="285750" indent="-285750">
              <a:buFont typeface="Arial" panose="020B0604020202020204" pitchFamily="34" charset="0"/>
              <a:buChar char="•"/>
            </a:pPr>
            <a:r>
              <a:rPr lang="zh-CN" altLang="en-US" dirty="0"/>
              <a:t>配置：</a:t>
            </a:r>
            <a:r>
              <a:rPr lang="en-US" altLang="zh-CN" dirty="0" err="1"/>
              <a:t>Aliyun</a:t>
            </a:r>
            <a:r>
              <a:rPr lang="en-US" altLang="zh-CN" dirty="0"/>
              <a:t> 2</a:t>
            </a:r>
            <a:r>
              <a:rPr lang="zh-CN" altLang="en-US" dirty="0"/>
              <a:t>核 </a:t>
            </a:r>
            <a:r>
              <a:rPr lang="en-US" altLang="zh-CN" dirty="0"/>
              <a:t>4 GiB</a:t>
            </a:r>
          </a:p>
          <a:p>
            <a:pPr marL="285750" indent="-285750">
              <a:buFont typeface="Arial" panose="020B0604020202020204" pitchFamily="34" charset="0"/>
              <a:buChar char="•"/>
            </a:pPr>
            <a:r>
              <a:rPr lang="zh-CN" altLang="en-US" dirty="0"/>
              <a:t>带宽：</a:t>
            </a:r>
            <a:r>
              <a:rPr lang="en-US" altLang="zh-CN" dirty="0"/>
              <a:t>5M</a:t>
            </a:r>
          </a:p>
          <a:p>
            <a:pPr marL="285750" indent="-285750">
              <a:buFont typeface="Arial" panose="020B0604020202020204" pitchFamily="34" charset="0"/>
              <a:buChar char="•"/>
            </a:pPr>
            <a:r>
              <a:rPr lang="en-US" altLang="zh-CN" dirty="0"/>
              <a:t> JDK</a:t>
            </a:r>
            <a:r>
              <a:rPr lang="zh-CN" altLang="en-US" dirty="0"/>
              <a:t>：</a:t>
            </a:r>
            <a:r>
              <a:rPr lang="en-US" altLang="zh-CN" dirty="0"/>
              <a:t>JDK8</a:t>
            </a:r>
          </a:p>
          <a:p>
            <a:pPr marL="285750" indent="-285750">
              <a:buFont typeface="Arial" panose="020B0604020202020204" pitchFamily="34" charset="0"/>
              <a:buChar char="•"/>
            </a:pPr>
            <a:r>
              <a:rPr lang="en-US" altLang="zh-CN" sz="1800" dirty="0"/>
              <a:t>Node</a:t>
            </a:r>
            <a:r>
              <a:rPr lang="en-US" altLang="zh-CN" dirty="0"/>
              <a:t>.JS</a:t>
            </a:r>
            <a:r>
              <a:rPr lang="zh-CN" altLang="en-US" dirty="0"/>
              <a:t>：</a:t>
            </a:r>
            <a:r>
              <a:rPr lang="en-US" altLang="zh-CN" dirty="0"/>
              <a:t>8.10.0</a:t>
            </a:r>
          </a:p>
        </p:txBody>
      </p:sp>
      <p:sp>
        <p:nvSpPr>
          <p:cNvPr id="13" name="文本框 12">
            <a:extLst>
              <a:ext uri="{FF2B5EF4-FFF2-40B4-BE49-F238E27FC236}">
                <a16:creationId xmlns:a16="http://schemas.microsoft.com/office/drawing/2014/main" id="{4E7AD541-7165-45CE-BE66-A86B997CFAAA}"/>
              </a:ext>
            </a:extLst>
          </p:cNvPr>
          <p:cNvSpPr txBox="1"/>
          <p:nvPr/>
        </p:nvSpPr>
        <p:spPr>
          <a:xfrm>
            <a:off x="6096000" y="3980092"/>
            <a:ext cx="4656833" cy="369332"/>
          </a:xfrm>
          <a:prstGeom prst="rect">
            <a:avLst/>
          </a:prstGeom>
          <a:noFill/>
        </p:spPr>
        <p:txBody>
          <a:bodyPr wrap="square">
            <a:spAutoFit/>
          </a:bodyPr>
          <a:lstStyle/>
          <a:p>
            <a:r>
              <a:rPr lang="zh-CN" altLang="en-US" sz="1800" dirty="0"/>
              <a:t>部署预览：</a:t>
            </a:r>
            <a:r>
              <a:rPr lang="en-US" altLang="zh-CN" sz="1800" dirty="0">
                <a:hlinkClick r:id="rId5"/>
              </a:rPr>
              <a:t>http://oj.xiami.space/</a:t>
            </a:r>
            <a:endParaRPr lang="en-US" altLang="zh-CN" sz="1800" dirty="0"/>
          </a:p>
        </p:txBody>
      </p:sp>
    </p:spTree>
    <p:extLst>
      <p:ext uri="{BB962C8B-B14F-4D97-AF65-F5344CB8AC3E}">
        <p14:creationId xmlns:p14="http://schemas.microsoft.com/office/powerpoint/2010/main" val="778961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04</a:t>
            </a:r>
            <a:endParaRPr kumimoji="1" lang="zh-CN" altLang="en-US" dirty="0"/>
          </a:p>
        </p:txBody>
      </p:sp>
      <p:sp>
        <p:nvSpPr>
          <p:cNvPr id="3" name="文本占位符 2"/>
          <p:cNvSpPr>
            <a:spLocks noGrp="1"/>
          </p:cNvSpPr>
          <p:nvPr>
            <p:ph type="body" sz="quarter" idx="16"/>
          </p:nvPr>
        </p:nvSpPr>
        <p:spPr/>
        <p:txBody>
          <a:bodyPr/>
          <a:lstStyle/>
          <a:p>
            <a:r>
              <a:rPr kumimoji="1" lang="zh-CN" altLang="en-US" b="1" dirty="0"/>
              <a:t>成果展示</a:t>
            </a:r>
          </a:p>
        </p:txBody>
      </p:sp>
      <p:pic>
        <p:nvPicPr>
          <p:cNvPr id="7" name="图片 6">
            <a:hlinkClick r:id="rId2"/>
            <a:extLst>
              <a:ext uri="{FF2B5EF4-FFF2-40B4-BE49-F238E27FC236}">
                <a16:creationId xmlns:a16="http://schemas.microsoft.com/office/drawing/2014/main" id="{608E56F3-FD0D-4293-8FD0-E93F0E63DC54}"/>
              </a:ext>
            </a:extLst>
          </p:cNvPr>
          <p:cNvPicPr>
            <a:picLocks noChangeAspect="1"/>
          </p:cNvPicPr>
          <p:nvPr/>
        </p:nvPicPr>
        <p:blipFill>
          <a:blip r:embed="rId3"/>
          <a:stretch>
            <a:fillRect/>
          </a:stretch>
        </p:blipFill>
        <p:spPr>
          <a:xfrm>
            <a:off x="4904281" y="6146085"/>
            <a:ext cx="2383438" cy="476688"/>
          </a:xfrm>
          <a:prstGeom prst="rect">
            <a:avLst/>
          </a:prstGeom>
        </p:spPr>
      </p:pic>
    </p:spTree>
    <p:extLst>
      <p:ext uri="{BB962C8B-B14F-4D97-AF65-F5344CB8AC3E}">
        <p14:creationId xmlns:p14="http://schemas.microsoft.com/office/powerpoint/2010/main" val="90163138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pic>
        <p:nvPicPr>
          <p:cNvPr id="57" name="图片 56">
            <a:extLst>
              <a:ext uri="{FF2B5EF4-FFF2-40B4-BE49-F238E27FC236}">
                <a16:creationId xmlns:a16="http://schemas.microsoft.com/office/drawing/2014/main" id="{D35FDB49-1117-4584-AA76-7B08881CE969}"/>
              </a:ext>
            </a:extLst>
          </p:cNvPr>
          <p:cNvPicPr>
            <a:picLocks noChangeAspect="1"/>
          </p:cNvPicPr>
          <p:nvPr/>
        </p:nvPicPr>
        <p:blipFill>
          <a:blip r:embed="rId5"/>
          <a:stretch>
            <a:fillRect/>
          </a:stretch>
        </p:blipFill>
        <p:spPr>
          <a:xfrm>
            <a:off x="0" y="1172569"/>
            <a:ext cx="12192000" cy="6124575"/>
          </a:xfrm>
          <a:prstGeom prst="rect">
            <a:avLst/>
          </a:prstGeom>
        </p:spPr>
      </p:pic>
      <p:pic>
        <p:nvPicPr>
          <p:cNvPr id="59" name="图片 58">
            <a:extLst>
              <a:ext uri="{FF2B5EF4-FFF2-40B4-BE49-F238E27FC236}">
                <a16:creationId xmlns:a16="http://schemas.microsoft.com/office/drawing/2014/main" id="{2F9CF7CE-6E21-4D97-8F4F-63EDC3B03AE4}"/>
              </a:ext>
            </a:extLst>
          </p:cNvPr>
          <p:cNvPicPr>
            <a:picLocks noChangeAspect="1"/>
          </p:cNvPicPr>
          <p:nvPr/>
        </p:nvPicPr>
        <p:blipFill>
          <a:blip r:embed="rId6"/>
          <a:stretch>
            <a:fillRect/>
          </a:stretch>
        </p:blipFill>
        <p:spPr>
          <a:xfrm>
            <a:off x="0" y="1163044"/>
            <a:ext cx="12192000" cy="6143624"/>
          </a:xfrm>
          <a:prstGeom prst="rect">
            <a:avLst/>
          </a:prstGeom>
        </p:spPr>
      </p:pic>
      <p:pic>
        <p:nvPicPr>
          <p:cNvPr id="61" name="图片 60">
            <a:extLst>
              <a:ext uri="{FF2B5EF4-FFF2-40B4-BE49-F238E27FC236}">
                <a16:creationId xmlns:a16="http://schemas.microsoft.com/office/drawing/2014/main" id="{1FEF0641-2810-4BC0-AC61-DF57E89D079A}"/>
              </a:ext>
            </a:extLst>
          </p:cNvPr>
          <p:cNvPicPr>
            <a:picLocks noChangeAspect="1"/>
          </p:cNvPicPr>
          <p:nvPr/>
        </p:nvPicPr>
        <p:blipFill>
          <a:blip r:embed="rId7"/>
          <a:stretch>
            <a:fillRect/>
          </a:stretch>
        </p:blipFill>
        <p:spPr>
          <a:xfrm>
            <a:off x="0" y="1174156"/>
            <a:ext cx="12192000" cy="6121400"/>
          </a:xfrm>
          <a:prstGeom prst="rect">
            <a:avLst/>
          </a:prstGeom>
        </p:spPr>
      </p:pic>
      <p:pic>
        <p:nvPicPr>
          <p:cNvPr id="63" name="图片 62">
            <a:extLst>
              <a:ext uri="{FF2B5EF4-FFF2-40B4-BE49-F238E27FC236}">
                <a16:creationId xmlns:a16="http://schemas.microsoft.com/office/drawing/2014/main" id="{2D4BA5D8-1309-4A09-AB5C-188EAD8DE3F1}"/>
              </a:ext>
            </a:extLst>
          </p:cNvPr>
          <p:cNvPicPr>
            <a:picLocks noChangeAspect="1"/>
          </p:cNvPicPr>
          <p:nvPr/>
        </p:nvPicPr>
        <p:blipFill>
          <a:blip r:embed="rId8"/>
          <a:stretch>
            <a:fillRect/>
          </a:stretch>
        </p:blipFill>
        <p:spPr>
          <a:xfrm>
            <a:off x="0" y="1167806"/>
            <a:ext cx="12192000" cy="6134100"/>
          </a:xfrm>
          <a:prstGeom prst="rect">
            <a:avLst/>
          </a:prstGeom>
        </p:spPr>
      </p:pic>
      <p:pic>
        <p:nvPicPr>
          <p:cNvPr id="65" name="图片 64">
            <a:extLst>
              <a:ext uri="{FF2B5EF4-FFF2-40B4-BE49-F238E27FC236}">
                <a16:creationId xmlns:a16="http://schemas.microsoft.com/office/drawing/2014/main" id="{EAC98A41-8758-4D28-BE35-AE0EE9C2F3E5}"/>
              </a:ext>
            </a:extLst>
          </p:cNvPr>
          <p:cNvPicPr>
            <a:picLocks noChangeAspect="1"/>
          </p:cNvPicPr>
          <p:nvPr/>
        </p:nvPicPr>
        <p:blipFill>
          <a:blip r:embed="rId9"/>
          <a:stretch>
            <a:fillRect/>
          </a:stretch>
        </p:blipFill>
        <p:spPr>
          <a:xfrm>
            <a:off x="0" y="1167806"/>
            <a:ext cx="12192000" cy="6134100"/>
          </a:xfrm>
          <a:prstGeom prst="rect">
            <a:avLst/>
          </a:prstGeom>
        </p:spPr>
      </p:pic>
      <p:pic>
        <p:nvPicPr>
          <p:cNvPr id="67" name="图片 66">
            <a:extLst>
              <a:ext uri="{FF2B5EF4-FFF2-40B4-BE49-F238E27FC236}">
                <a16:creationId xmlns:a16="http://schemas.microsoft.com/office/drawing/2014/main" id="{61F94A20-38E9-4532-B02A-AAF5313E7810}"/>
              </a:ext>
            </a:extLst>
          </p:cNvPr>
          <p:cNvPicPr>
            <a:picLocks noChangeAspect="1"/>
          </p:cNvPicPr>
          <p:nvPr/>
        </p:nvPicPr>
        <p:blipFill>
          <a:blip r:embed="rId10"/>
          <a:stretch>
            <a:fillRect/>
          </a:stretch>
        </p:blipFill>
        <p:spPr>
          <a:xfrm>
            <a:off x="0" y="1183681"/>
            <a:ext cx="12192000" cy="6102350"/>
          </a:xfrm>
          <a:prstGeom prst="rect">
            <a:avLst/>
          </a:prstGeom>
        </p:spPr>
      </p:pic>
      <p:pic>
        <p:nvPicPr>
          <p:cNvPr id="69" name="图片 68">
            <a:extLst>
              <a:ext uri="{FF2B5EF4-FFF2-40B4-BE49-F238E27FC236}">
                <a16:creationId xmlns:a16="http://schemas.microsoft.com/office/drawing/2014/main" id="{3A11ECDD-DC43-42B8-9EF7-7B555E7DC20A}"/>
              </a:ext>
            </a:extLst>
          </p:cNvPr>
          <p:cNvPicPr>
            <a:picLocks noChangeAspect="1"/>
          </p:cNvPicPr>
          <p:nvPr/>
        </p:nvPicPr>
        <p:blipFill>
          <a:blip r:embed="rId11"/>
          <a:stretch>
            <a:fillRect/>
          </a:stretch>
        </p:blipFill>
        <p:spPr>
          <a:xfrm>
            <a:off x="0" y="1161456"/>
            <a:ext cx="12192000" cy="6146800"/>
          </a:xfrm>
          <a:prstGeom prst="rect">
            <a:avLst/>
          </a:prstGeom>
        </p:spPr>
      </p:pic>
      <p:pic>
        <p:nvPicPr>
          <p:cNvPr id="71" name="图片 70">
            <a:extLst>
              <a:ext uri="{FF2B5EF4-FFF2-40B4-BE49-F238E27FC236}">
                <a16:creationId xmlns:a16="http://schemas.microsoft.com/office/drawing/2014/main" id="{6B8B64B8-1E01-4AC1-BD60-6F7ADD46FF61}"/>
              </a:ext>
            </a:extLst>
          </p:cNvPr>
          <p:cNvPicPr>
            <a:picLocks noChangeAspect="1"/>
          </p:cNvPicPr>
          <p:nvPr/>
        </p:nvPicPr>
        <p:blipFill>
          <a:blip r:embed="rId12"/>
          <a:stretch>
            <a:fillRect/>
          </a:stretch>
        </p:blipFill>
        <p:spPr>
          <a:xfrm>
            <a:off x="0" y="1164631"/>
            <a:ext cx="12192000" cy="6140450"/>
          </a:xfrm>
          <a:prstGeom prst="rect">
            <a:avLst/>
          </a:prstGeom>
        </p:spPr>
      </p:pic>
      <p:pic>
        <p:nvPicPr>
          <p:cNvPr id="73" name="图片 72">
            <a:extLst>
              <a:ext uri="{FF2B5EF4-FFF2-40B4-BE49-F238E27FC236}">
                <a16:creationId xmlns:a16="http://schemas.microsoft.com/office/drawing/2014/main" id="{136CB1CF-FA87-41D5-A401-A569988C607D}"/>
              </a:ext>
            </a:extLst>
          </p:cNvPr>
          <p:cNvPicPr>
            <a:picLocks noChangeAspect="1"/>
          </p:cNvPicPr>
          <p:nvPr/>
        </p:nvPicPr>
        <p:blipFill>
          <a:blip r:embed="rId13"/>
          <a:stretch>
            <a:fillRect/>
          </a:stretch>
        </p:blipFill>
        <p:spPr>
          <a:xfrm>
            <a:off x="0" y="1170981"/>
            <a:ext cx="12192000" cy="6127750"/>
          </a:xfrm>
          <a:prstGeom prst="rect">
            <a:avLst/>
          </a:prstGeom>
        </p:spPr>
      </p:pic>
      <p:pic>
        <p:nvPicPr>
          <p:cNvPr id="75" name="图片 74">
            <a:extLst>
              <a:ext uri="{FF2B5EF4-FFF2-40B4-BE49-F238E27FC236}">
                <a16:creationId xmlns:a16="http://schemas.microsoft.com/office/drawing/2014/main" id="{F6F5D21E-A8F4-4AE1-918E-74829990362C}"/>
              </a:ext>
            </a:extLst>
          </p:cNvPr>
          <p:cNvPicPr>
            <a:picLocks noChangeAspect="1"/>
          </p:cNvPicPr>
          <p:nvPr/>
        </p:nvPicPr>
        <p:blipFill>
          <a:blip r:embed="rId14"/>
          <a:stretch>
            <a:fillRect/>
          </a:stretch>
        </p:blipFill>
        <p:spPr>
          <a:xfrm>
            <a:off x="0" y="1170981"/>
            <a:ext cx="12192000" cy="6127750"/>
          </a:xfrm>
          <a:prstGeom prst="rect">
            <a:avLst/>
          </a:prstGeom>
        </p:spPr>
      </p:pic>
      <p:pic>
        <p:nvPicPr>
          <p:cNvPr id="77" name="图片 76">
            <a:extLst>
              <a:ext uri="{FF2B5EF4-FFF2-40B4-BE49-F238E27FC236}">
                <a16:creationId xmlns:a16="http://schemas.microsoft.com/office/drawing/2014/main" id="{8B05268B-885D-4CA7-9587-D543B791A723}"/>
              </a:ext>
            </a:extLst>
          </p:cNvPr>
          <p:cNvPicPr>
            <a:picLocks noChangeAspect="1"/>
          </p:cNvPicPr>
          <p:nvPr/>
        </p:nvPicPr>
        <p:blipFill>
          <a:blip r:embed="rId15"/>
          <a:stretch>
            <a:fillRect/>
          </a:stretch>
        </p:blipFill>
        <p:spPr>
          <a:xfrm>
            <a:off x="0" y="1177331"/>
            <a:ext cx="12192000" cy="6115050"/>
          </a:xfrm>
          <a:prstGeom prst="rect">
            <a:avLst/>
          </a:prstGeom>
        </p:spPr>
      </p:pic>
    </p:spTree>
    <p:extLst>
      <p:ext uri="{BB962C8B-B14F-4D97-AF65-F5344CB8AC3E}">
        <p14:creationId xmlns:p14="http://schemas.microsoft.com/office/powerpoint/2010/main" val="1649886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500"/>
                                        <p:tgtEl>
                                          <p:spTgt spid="6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500"/>
                                        <p:tgtEl>
                                          <p:spTgt spid="6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7"/>
                                        </p:tgtEl>
                                        <p:attrNameLst>
                                          <p:attrName>style.visibility</p:attrName>
                                        </p:attrNameLst>
                                      </p:cBhvr>
                                      <p:to>
                                        <p:strVal val="visible"/>
                                      </p:to>
                                    </p:set>
                                    <p:animEffect transition="in" filter="fade">
                                      <p:cBhvr>
                                        <p:cTn id="32" dur="500"/>
                                        <p:tgtEl>
                                          <p:spTgt spid="6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1"/>
                                        </p:tgtEl>
                                        <p:attrNameLst>
                                          <p:attrName>style.visibility</p:attrName>
                                        </p:attrNameLst>
                                      </p:cBhvr>
                                      <p:to>
                                        <p:strVal val="visible"/>
                                      </p:to>
                                    </p:set>
                                    <p:animEffect transition="in" filter="fade">
                                      <p:cBhvr>
                                        <p:cTn id="42" dur="500"/>
                                        <p:tgtEl>
                                          <p:spTgt spid="7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3"/>
                                        </p:tgtEl>
                                        <p:attrNameLst>
                                          <p:attrName>style.visibility</p:attrName>
                                        </p:attrNameLst>
                                      </p:cBhvr>
                                      <p:to>
                                        <p:strVal val="visible"/>
                                      </p:to>
                                    </p:set>
                                    <p:animEffect transition="in" filter="fade">
                                      <p:cBhvr>
                                        <p:cTn id="47" dur="500"/>
                                        <p:tgtEl>
                                          <p:spTgt spid="7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500"/>
                                        <p:tgtEl>
                                          <p:spTgt spid="7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7"/>
                                        </p:tgtEl>
                                        <p:attrNameLst>
                                          <p:attrName>style.visibility</p:attrName>
                                        </p:attrNameLst>
                                      </p:cBhvr>
                                      <p:to>
                                        <p:strVal val="visible"/>
                                      </p:to>
                                    </p:set>
                                    <p:animEffect transition="in" filter="fade">
                                      <p:cBhvr>
                                        <p:cTn id="5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05</a:t>
            </a:r>
            <a:endParaRPr kumimoji="1" lang="zh-CN" altLang="en-US" dirty="0"/>
          </a:p>
        </p:txBody>
      </p:sp>
      <p:sp>
        <p:nvSpPr>
          <p:cNvPr id="3" name="文本占位符 2"/>
          <p:cNvSpPr>
            <a:spLocks noGrp="1"/>
          </p:cNvSpPr>
          <p:nvPr>
            <p:ph type="body" sz="quarter" idx="16"/>
          </p:nvPr>
        </p:nvSpPr>
        <p:spPr/>
        <p:txBody>
          <a:bodyPr/>
          <a:lstStyle/>
          <a:p>
            <a:r>
              <a:rPr kumimoji="1" lang="zh-CN" altLang="en-US" b="1" dirty="0"/>
              <a:t>总结展望</a:t>
            </a:r>
          </a:p>
        </p:txBody>
      </p:sp>
      <p:pic>
        <p:nvPicPr>
          <p:cNvPr id="7" name="图片 6">
            <a:hlinkClick r:id="rId2"/>
            <a:extLst>
              <a:ext uri="{FF2B5EF4-FFF2-40B4-BE49-F238E27FC236}">
                <a16:creationId xmlns:a16="http://schemas.microsoft.com/office/drawing/2014/main" id="{608E56F3-FD0D-4293-8FD0-E93F0E63DC54}"/>
              </a:ext>
            </a:extLst>
          </p:cNvPr>
          <p:cNvPicPr>
            <a:picLocks noChangeAspect="1"/>
          </p:cNvPicPr>
          <p:nvPr/>
        </p:nvPicPr>
        <p:blipFill>
          <a:blip r:embed="rId3"/>
          <a:stretch>
            <a:fillRect/>
          </a:stretch>
        </p:blipFill>
        <p:spPr>
          <a:xfrm>
            <a:off x="4904281" y="6146085"/>
            <a:ext cx="2383438" cy="476688"/>
          </a:xfrm>
          <a:prstGeom prst="rect">
            <a:avLst/>
          </a:prstGeom>
        </p:spPr>
      </p:pic>
    </p:spTree>
    <p:extLst>
      <p:ext uri="{BB962C8B-B14F-4D97-AF65-F5344CB8AC3E}">
        <p14:creationId xmlns:p14="http://schemas.microsoft.com/office/powerpoint/2010/main" val="322599452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zh-CN" altLang="en-US" dirty="0"/>
              <a:t>目录</a:t>
            </a:r>
          </a:p>
        </p:txBody>
      </p:sp>
      <p:sp>
        <p:nvSpPr>
          <p:cNvPr id="3" name="文本占位符 2"/>
          <p:cNvSpPr>
            <a:spLocks noGrp="1"/>
          </p:cNvSpPr>
          <p:nvPr>
            <p:ph type="body" sz="quarter" idx="14"/>
          </p:nvPr>
        </p:nvSpPr>
        <p:spPr/>
        <p:txBody>
          <a:bodyPr/>
          <a:lstStyle/>
          <a:p>
            <a:r>
              <a:rPr kumimoji="1" lang="en-US" altLang="zh-CN" dirty="0"/>
              <a:t>CONTENTS</a:t>
            </a:r>
            <a:endParaRPr kumimoji="1" lang="zh-CN" altLang="en-US" dirty="0"/>
          </a:p>
        </p:txBody>
      </p:sp>
      <p:sp>
        <p:nvSpPr>
          <p:cNvPr id="4" name="文本占位符 3"/>
          <p:cNvSpPr>
            <a:spLocks noGrp="1"/>
          </p:cNvSpPr>
          <p:nvPr>
            <p:ph type="body" sz="quarter" idx="15"/>
          </p:nvPr>
        </p:nvSpPr>
        <p:spPr/>
        <p:txBody>
          <a:bodyPr/>
          <a:lstStyle/>
          <a:p>
            <a:r>
              <a:rPr kumimoji="1" lang="en-US" altLang="zh-CN" dirty="0"/>
              <a:t>01</a:t>
            </a:r>
            <a:endParaRPr kumimoji="1" lang="zh-CN" altLang="en-US" dirty="0"/>
          </a:p>
        </p:txBody>
      </p:sp>
      <p:sp>
        <p:nvSpPr>
          <p:cNvPr id="5" name="文本占位符 4"/>
          <p:cNvSpPr>
            <a:spLocks noGrp="1"/>
          </p:cNvSpPr>
          <p:nvPr>
            <p:ph type="body" sz="quarter" idx="16"/>
          </p:nvPr>
        </p:nvSpPr>
        <p:spPr/>
        <p:txBody>
          <a:bodyPr/>
          <a:lstStyle/>
          <a:p>
            <a:r>
              <a:rPr kumimoji="1" lang="zh-CN" altLang="en-US" sz="2400" b="1" dirty="0"/>
              <a:t>项目介绍</a:t>
            </a:r>
          </a:p>
        </p:txBody>
      </p:sp>
      <p:sp>
        <p:nvSpPr>
          <p:cNvPr id="6" name="文本占位符 5"/>
          <p:cNvSpPr>
            <a:spLocks noGrp="1"/>
          </p:cNvSpPr>
          <p:nvPr>
            <p:ph type="body" sz="quarter" idx="17"/>
          </p:nvPr>
        </p:nvSpPr>
        <p:spPr/>
        <p:txBody>
          <a:bodyPr/>
          <a:lstStyle/>
          <a:p>
            <a:r>
              <a:rPr kumimoji="1" lang="en-US" altLang="zh-CN" dirty="0"/>
              <a:t>02</a:t>
            </a:r>
            <a:endParaRPr kumimoji="1" lang="zh-CN" altLang="en-US" dirty="0"/>
          </a:p>
        </p:txBody>
      </p:sp>
      <p:sp>
        <p:nvSpPr>
          <p:cNvPr id="7" name="文本占位符 6"/>
          <p:cNvSpPr>
            <a:spLocks noGrp="1"/>
          </p:cNvSpPr>
          <p:nvPr>
            <p:ph type="body" sz="quarter" idx="18"/>
          </p:nvPr>
        </p:nvSpPr>
        <p:spPr/>
        <p:txBody>
          <a:bodyPr/>
          <a:lstStyle/>
          <a:p>
            <a:r>
              <a:rPr kumimoji="1" lang="zh-CN" altLang="en-US" sz="2400" b="1" dirty="0"/>
              <a:t>系统设计</a:t>
            </a:r>
          </a:p>
        </p:txBody>
      </p:sp>
      <p:sp>
        <p:nvSpPr>
          <p:cNvPr id="8" name="文本占位符 7"/>
          <p:cNvSpPr>
            <a:spLocks noGrp="1"/>
          </p:cNvSpPr>
          <p:nvPr>
            <p:ph type="body" sz="quarter" idx="19"/>
          </p:nvPr>
        </p:nvSpPr>
        <p:spPr/>
        <p:txBody>
          <a:bodyPr/>
          <a:lstStyle/>
          <a:p>
            <a:r>
              <a:rPr kumimoji="1" lang="en-US" altLang="zh-CN" dirty="0"/>
              <a:t>03</a:t>
            </a:r>
            <a:endParaRPr kumimoji="1" lang="zh-CN" altLang="en-US" dirty="0"/>
          </a:p>
        </p:txBody>
      </p:sp>
      <p:sp>
        <p:nvSpPr>
          <p:cNvPr id="9" name="文本占位符 8"/>
          <p:cNvSpPr>
            <a:spLocks noGrp="1"/>
          </p:cNvSpPr>
          <p:nvPr>
            <p:ph type="body" sz="quarter" idx="20"/>
          </p:nvPr>
        </p:nvSpPr>
        <p:spPr/>
        <p:txBody>
          <a:bodyPr/>
          <a:lstStyle/>
          <a:p>
            <a:r>
              <a:rPr kumimoji="1" lang="zh-CN" altLang="en-US" sz="2400" b="1" dirty="0"/>
              <a:t>分工实施</a:t>
            </a:r>
          </a:p>
        </p:txBody>
      </p:sp>
      <p:sp>
        <p:nvSpPr>
          <p:cNvPr id="10" name="文本占位符 9"/>
          <p:cNvSpPr>
            <a:spLocks noGrp="1"/>
          </p:cNvSpPr>
          <p:nvPr>
            <p:ph type="body" sz="quarter" idx="21"/>
          </p:nvPr>
        </p:nvSpPr>
        <p:spPr/>
        <p:txBody>
          <a:bodyPr/>
          <a:lstStyle/>
          <a:p>
            <a:r>
              <a:rPr kumimoji="1" lang="en-US" altLang="zh-CN" dirty="0"/>
              <a:t>04</a:t>
            </a:r>
            <a:endParaRPr kumimoji="1" lang="zh-CN" altLang="en-US" dirty="0"/>
          </a:p>
        </p:txBody>
      </p:sp>
      <p:sp>
        <p:nvSpPr>
          <p:cNvPr id="11" name="文本占位符 10"/>
          <p:cNvSpPr>
            <a:spLocks noGrp="1"/>
          </p:cNvSpPr>
          <p:nvPr>
            <p:ph type="body" sz="quarter" idx="22"/>
          </p:nvPr>
        </p:nvSpPr>
        <p:spPr/>
        <p:txBody>
          <a:bodyPr/>
          <a:lstStyle/>
          <a:p>
            <a:r>
              <a:rPr kumimoji="1" lang="zh-CN" altLang="en-US" sz="2400" b="1" dirty="0"/>
              <a:t>成果展示</a:t>
            </a:r>
          </a:p>
        </p:txBody>
      </p:sp>
      <p:sp>
        <p:nvSpPr>
          <p:cNvPr id="12" name="文本占位符 11"/>
          <p:cNvSpPr>
            <a:spLocks noGrp="1"/>
          </p:cNvSpPr>
          <p:nvPr>
            <p:ph type="body" sz="quarter" idx="23"/>
          </p:nvPr>
        </p:nvSpPr>
        <p:spPr/>
        <p:txBody>
          <a:bodyPr/>
          <a:lstStyle/>
          <a:p>
            <a:r>
              <a:rPr kumimoji="1" lang="en-US" altLang="zh-CN" dirty="0"/>
              <a:t>05</a:t>
            </a:r>
            <a:endParaRPr kumimoji="1" lang="zh-CN" altLang="en-US" dirty="0"/>
          </a:p>
        </p:txBody>
      </p:sp>
      <p:sp>
        <p:nvSpPr>
          <p:cNvPr id="13" name="文本占位符 12"/>
          <p:cNvSpPr>
            <a:spLocks noGrp="1"/>
          </p:cNvSpPr>
          <p:nvPr>
            <p:ph type="body" sz="quarter" idx="24"/>
          </p:nvPr>
        </p:nvSpPr>
        <p:spPr/>
        <p:txBody>
          <a:bodyPr/>
          <a:lstStyle/>
          <a:p>
            <a:r>
              <a:rPr kumimoji="1" lang="zh-CN" altLang="en-US" sz="2400" b="1" dirty="0"/>
              <a:t>总结展望</a:t>
            </a:r>
          </a:p>
        </p:txBody>
      </p:sp>
      <p:pic>
        <p:nvPicPr>
          <p:cNvPr id="15" name="图片 14">
            <a:hlinkClick r:id="rId2"/>
            <a:extLst>
              <a:ext uri="{FF2B5EF4-FFF2-40B4-BE49-F238E27FC236}">
                <a16:creationId xmlns:a16="http://schemas.microsoft.com/office/drawing/2014/main" id="{1C75CAE8-77AE-494B-8F1A-6E1174F102D4}"/>
              </a:ext>
            </a:extLst>
          </p:cNvPr>
          <p:cNvPicPr>
            <a:picLocks noChangeAspect="1"/>
          </p:cNvPicPr>
          <p:nvPr/>
        </p:nvPicPr>
        <p:blipFill>
          <a:blip r:embed="rId3"/>
          <a:stretch>
            <a:fillRect/>
          </a:stretch>
        </p:blipFill>
        <p:spPr>
          <a:xfrm>
            <a:off x="681909" y="5793159"/>
            <a:ext cx="2383438" cy="476688"/>
          </a:xfrm>
          <a:prstGeom prst="rect">
            <a:avLst/>
          </a:prstGeom>
        </p:spPr>
      </p:pic>
    </p:spTree>
    <p:extLst>
      <p:ext uri="{BB962C8B-B14F-4D97-AF65-F5344CB8AC3E}">
        <p14:creationId xmlns:p14="http://schemas.microsoft.com/office/powerpoint/2010/main" val="193088109"/>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8" name="矩形 7">
            <a:extLst>
              <a:ext uri="{FF2B5EF4-FFF2-40B4-BE49-F238E27FC236}">
                <a16:creationId xmlns:a16="http://schemas.microsoft.com/office/drawing/2014/main" id="{8BC70738-5263-41FC-83DA-862D77B11E1D}"/>
              </a:ext>
            </a:extLst>
          </p:cNvPr>
          <p:cNvSpPr/>
          <p:nvPr/>
        </p:nvSpPr>
        <p:spPr>
          <a:xfrm flipV="1">
            <a:off x="895280" y="2389362"/>
            <a:ext cx="76573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428CB3DC-2AB9-4E14-BB4F-44D185075499}"/>
              </a:ext>
            </a:extLst>
          </p:cNvPr>
          <p:cNvSpPr txBox="1"/>
          <p:nvPr/>
        </p:nvSpPr>
        <p:spPr>
          <a:xfrm>
            <a:off x="1651122" y="2881805"/>
            <a:ext cx="3675480" cy="24540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tx1">
                    <a:lumMod val="75000"/>
                    <a:lumOff val="25000"/>
                  </a:schemeClr>
                </a:solidFill>
                <a:latin typeface="+mn-ea"/>
              </a:rPr>
              <a:t>项目从规划、设计、实施、管理最后到部署。我们利用敏捷开发模式完成了一整个项目；体验到了其带来的优点比如快速看到项目成果、增量的方式增加需求等优点。</a:t>
            </a:r>
          </a:p>
        </p:txBody>
      </p:sp>
      <p:sp>
        <p:nvSpPr>
          <p:cNvPr id="10" name="矩形 9">
            <a:extLst>
              <a:ext uri="{FF2B5EF4-FFF2-40B4-BE49-F238E27FC236}">
                <a16:creationId xmlns:a16="http://schemas.microsoft.com/office/drawing/2014/main" id="{7AB58E23-8FD2-4D2E-BCEB-C057A60507FB}"/>
              </a:ext>
            </a:extLst>
          </p:cNvPr>
          <p:cNvSpPr/>
          <p:nvPr/>
        </p:nvSpPr>
        <p:spPr>
          <a:xfrm>
            <a:off x="1707349" y="2434523"/>
            <a:ext cx="1980029" cy="453457"/>
          </a:xfrm>
          <a:prstGeom prst="rect">
            <a:avLst/>
          </a:prstGeom>
        </p:spPr>
        <p:txBody>
          <a:bodyPr wrap="none">
            <a:spAutoFit/>
          </a:bodyPr>
          <a:lstStyle/>
          <a:p>
            <a:pPr lvl="0">
              <a:lnSpc>
                <a:spcPct val="130000"/>
              </a:lnSpc>
            </a:pPr>
            <a:r>
              <a:rPr lang="zh-CN" altLang="en-US" sz="2000" b="1" dirty="0">
                <a:solidFill>
                  <a:schemeClr val="accent1"/>
                </a:solidFill>
              </a:rPr>
              <a:t>完整的项目体验</a:t>
            </a:r>
            <a:endParaRPr lang="en-US" altLang="zh-CN" sz="2000" b="1" dirty="0">
              <a:solidFill>
                <a:schemeClr val="accent1"/>
              </a:solidFill>
            </a:endParaRPr>
          </a:p>
        </p:txBody>
      </p:sp>
      <p:sp>
        <p:nvSpPr>
          <p:cNvPr id="11" name="矩形 10">
            <a:extLst>
              <a:ext uri="{FF2B5EF4-FFF2-40B4-BE49-F238E27FC236}">
                <a16:creationId xmlns:a16="http://schemas.microsoft.com/office/drawing/2014/main" id="{F7995740-4F83-48E9-A4E7-F6A7A4449631}"/>
              </a:ext>
            </a:extLst>
          </p:cNvPr>
          <p:cNvSpPr/>
          <p:nvPr/>
        </p:nvSpPr>
        <p:spPr>
          <a:xfrm>
            <a:off x="834873" y="2389362"/>
            <a:ext cx="816249" cy="892552"/>
          </a:xfrm>
          <a:prstGeom prst="rect">
            <a:avLst/>
          </a:prstGeom>
        </p:spPr>
        <p:txBody>
          <a:bodyPr wrap="none">
            <a:spAutoFit/>
          </a:bodyPr>
          <a:lstStyle/>
          <a:p>
            <a:pPr lvl="0">
              <a:lnSpc>
                <a:spcPct val="130000"/>
              </a:lnSpc>
            </a:pPr>
            <a:r>
              <a:rPr lang="en-US" altLang="zh-CN" sz="4000" b="1">
                <a:solidFill>
                  <a:schemeClr val="accent1"/>
                </a:solidFill>
              </a:rPr>
              <a:t>01</a:t>
            </a:r>
            <a:endParaRPr lang="en-US" altLang="zh-CN" sz="4000" b="1" dirty="0">
              <a:solidFill>
                <a:schemeClr val="accent1"/>
              </a:solidFill>
            </a:endParaRPr>
          </a:p>
        </p:txBody>
      </p:sp>
      <p:sp>
        <p:nvSpPr>
          <p:cNvPr id="12" name="矩形 11">
            <a:extLst>
              <a:ext uri="{FF2B5EF4-FFF2-40B4-BE49-F238E27FC236}">
                <a16:creationId xmlns:a16="http://schemas.microsoft.com/office/drawing/2014/main" id="{95FB2A9B-AB0C-4A98-ADC1-ADEB4478FD68}"/>
              </a:ext>
            </a:extLst>
          </p:cNvPr>
          <p:cNvSpPr/>
          <p:nvPr/>
        </p:nvSpPr>
        <p:spPr>
          <a:xfrm flipV="1">
            <a:off x="6514861" y="2391836"/>
            <a:ext cx="765739"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8">
            <a:extLst>
              <a:ext uri="{FF2B5EF4-FFF2-40B4-BE49-F238E27FC236}">
                <a16:creationId xmlns:a16="http://schemas.microsoft.com/office/drawing/2014/main" id="{4EE23EAA-C06F-4BBD-8A61-775A2D7CE151}"/>
              </a:ext>
            </a:extLst>
          </p:cNvPr>
          <p:cNvSpPr txBox="1"/>
          <p:nvPr/>
        </p:nvSpPr>
        <p:spPr>
          <a:xfrm>
            <a:off x="7270703" y="2884279"/>
            <a:ext cx="4086424" cy="24540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tx1">
                    <a:lumMod val="75000"/>
                    <a:lumOff val="25000"/>
                  </a:schemeClr>
                </a:solidFill>
                <a:latin typeface="+mn-ea"/>
              </a:rPr>
              <a:t>整体上完成了一个在线</a:t>
            </a:r>
            <a:r>
              <a:rPr lang="en-US" altLang="zh-CN" sz="2000" b="1" dirty="0">
                <a:solidFill>
                  <a:schemeClr val="tx1">
                    <a:lumMod val="75000"/>
                    <a:lumOff val="25000"/>
                  </a:schemeClr>
                </a:solidFill>
                <a:latin typeface="+mn-ea"/>
              </a:rPr>
              <a:t>OJ</a:t>
            </a:r>
            <a:r>
              <a:rPr lang="zh-CN" altLang="en-US" sz="2000" b="1" dirty="0">
                <a:solidFill>
                  <a:schemeClr val="tx1">
                    <a:lumMod val="75000"/>
                    <a:lumOff val="25000"/>
                  </a:schemeClr>
                </a:solidFill>
                <a:latin typeface="+mn-ea"/>
              </a:rPr>
              <a:t>系统，其支持在线评测；支持多种</a:t>
            </a:r>
            <a:r>
              <a:rPr lang="en-US" altLang="zh-CN" sz="2000" b="1" dirty="0">
                <a:solidFill>
                  <a:schemeClr val="tx1">
                    <a:lumMod val="75000"/>
                    <a:lumOff val="25000"/>
                  </a:schemeClr>
                </a:solidFill>
                <a:latin typeface="+mn-ea"/>
              </a:rPr>
              <a:t>C/C++</a:t>
            </a:r>
            <a:r>
              <a:rPr lang="zh-CN" altLang="en-US" sz="2000" b="1" dirty="0">
                <a:solidFill>
                  <a:schemeClr val="tx1">
                    <a:lumMod val="75000"/>
                    <a:lumOff val="25000"/>
                  </a:schemeClr>
                </a:solidFill>
                <a:latin typeface="+mn-ea"/>
              </a:rPr>
              <a:t>、</a:t>
            </a:r>
            <a:r>
              <a:rPr lang="en-US" altLang="zh-CN" sz="2000" b="1" dirty="0">
                <a:solidFill>
                  <a:schemeClr val="tx1">
                    <a:lumMod val="75000"/>
                    <a:lumOff val="25000"/>
                  </a:schemeClr>
                </a:solidFill>
                <a:latin typeface="+mn-ea"/>
              </a:rPr>
              <a:t>Java</a:t>
            </a:r>
            <a:r>
              <a:rPr lang="zh-CN" altLang="en-US" sz="2000" b="1" dirty="0">
                <a:solidFill>
                  <a:schemeClr val="tx1">
                    <a:lumMod val="75000"/>
                    <a:lumOff val="25000"/>
                  </a:schemeClr>
                </a:solidFill>
                <a:latin typeface="+mn-ea"/>
              </a:rPr>
              <a:t>、</a:t>
            </a:r>
            <a:r>
              <a:rPr lang="en-US" altLang="zh-CN" sz="2000" b="1" dirty="0">
                <a:solidFill>
                  <a:schemeClr val="tx1">
                    <a:lumMod val="75000"/>
                    <a:lumOff val="25000"/>
                  </a:schemeClr>
                </a:solidFill>
                <a:latin typeface="+mn-ea"/>
              </a:rPr>
              <a:t>Python2/3</a:t>
            </a:r>
            <a:r>
              <a:rPr lang="zh-CN" altLang="en-US" sz="2000" b="1" dirty="0">
                <a:solidFill>
                  <a:schemeClr val="tx1">
                    <a:lumMod val="75000"/>
                    <a:lumOff val="25000"/>
                  </a:schemeClr>
                </a:solidFill>
                <a:latin typeface="+mn-ea"/>
              </a:rPr>
              <a:t>语言；拥有完整的用户系统；支持对题目进行讨论和回复；支持在线增删分类以及题目。</a:t>
            </a:r>
          </a:p>
        </p:txBody>
      </p:sp>
      <p:sp>
        <p:nvSpPr>
          <p:cNvPr id="14" name="矩形 13">
            <a:extLst>
              <a:ext uri="{FF2B5EF4-FFF2-40B4-BE49-F238E27FC236}">
                <a16:creationId xmlns:a16="http://schemas.microsoft.com/office/drawing/2014/main" id="{4AC18A0C-24D5-4EC6-A4F7-6FF27E0151DC}"/>
              </a:ext>
            </a:extLst>
          </p:cNvPr>
          <p:cNvSpPr/>
          <p:nvPr/>
        </p:nvSpPr>
        <p:spPr>
          <a:xfrm>
            <a:off x="7326930" y="2436997"/>
            <a:ext cx="1980029" cy="453457"/>
          </a:xfrm>
          <a:prstGeom prst="rect">
            <a:avLst/>
          </a:prstGeom>
        </p:spPr>
        <p:txBody>
          <a:bodyPr wrap="none">
            <a:spAutoFit/>
          </a:bodyPr>
          <a:lstStyle/>
          <a:p>
            <a:pPr lvl="0">
              <a:lnSpc>
                <a:spcPct val="130000"/>
              </a:lnSpc>
            </a:pPr>
            <a:r>
              <a:rPr lang="zh-CN" altLang="en-US" sz="2000" b="1" dirty="0">
                <a:solidFill>
                  <a:schemeClr val="accent1">
                    <a:lumMod val="75000"/>
                  </a:schemeClr>
                </a:solidFill>
              </a:rPr>
              <a:t>优良的系统项目</a:t>
            </a:r>
            <a:endParaRPr lang="en-US" altLang="zh-CN" sz="2000" b="1" dirty="0">
              <a:solidFill>
                <a:schemeClr val="accent1">
                  <a:lumMod val="75000"/>
                </a:schemeClr>
              </a:solidFill>
            </a:endParaRPr>
          </a:p>
        </p:txBody>
      </p:sp>
      <p:sp>
        <p:nvSpPr>
          <p:cNvPr id="15" name="矩形 14">
            <a:extLst>
              <a:ext uri="{FF2B5EF4-FFF2-40B4-BE49-F238E27FC236}">
                <a16:creationId xmlns:a16="http://schemas.microsoft.com/office/drawing/2014/main" id="{BCF69179-551C-4004-9B71-3C665ACFD3D7}"/>
              </a:ext>
            </a:extLst>
          </p:cNvPr>
          <p:cNvSpPr/>
          <p:nvPr/>
        </p:nvSpPr>
        <p:spPr>
          <a:xfrm>
            <a:off x="6454454" y="2391836"/>
            <a:ext cx="816249" cy="892552"/>
          </a:xfrm>
          <a:prstGeom prst="rect">
            <a:avLst/>
          </a:prstGeom>
        </p:spPr>
        <p:txBody>
          <a:bodyPr wrap="none">
            <a:spAutoFit/>
          </a:bodyPr>
          <a:lstStyle/>
          <a:p>
            <a:pPr lvl="0">
              <a:lnSpc>
                <a:spcPct val="130000"/>
              </a:lnSpc>
            </a:pPr>
            <a:r>
              <a:rPr lang="en-US" altLang="zh-CN" sz="4000" b="1" dirty="0">
                <a:solidFill>
                  <a:schemeClr val="accent1">
                    <a:lumMod val="75000"/>
                  </a:schemeClr>
                </a:solidFill>
              </a:rPr>
              <a:t>02</a:t>
            </a:r>
          </a:p>
        </p:txBody>
      </p:sp>
      <p:sp>
        <p:nvSpPr>
          <p:cNvPr id="16" name="文本框 15">
            <a:extLst>
              <a:ext uri="{FF2B5EF4-FFF2-40B4-BE49-F238E27FC236}">
                <a16:creationId xmlns:a16="http://schemas.microsoft.com/office/drawing/2014/main" id="{311FDA1F-E120-4A5B-B0BA-6A53E43527A4}"/>
              </a:ext>
            </a:extLst>
          </p:cNvPr>
          <p:cNvSpPr txBox="1"/>
          <p:nvPr/>
        </p:nvSpPr>
        <p:spPr>
          <a:xfrm>
            <a:off x="163168" y="1341087"/>
            <a:ext cx="902811" cy="523220"/>
          </a:xfrm>
          <a:prstGeom prst="rect">
            <a:avLst/>
          </a:prstGeom>
          <a:noFill/>
        </p:spPr>
        <p:txBody>
          <a:bodyPr wrap="none" rtlCol="0">
            <a:spAutoFit/>
          </a:bodyPr>
          <a:lstStyle/>
          <a:p>
            <a:r>
              <a:rPr lang="zh-CN" altLang="en-US" sz="2800" b="1" dirty="0"/>
              <a:t>总结</a:t>
            </a:r>
          </a:p>
        </p:txBody>
      </p:sp>
    </p:spTree>
    <p:extLst>
      <p:ext uri="{BB962C8B-B14F-4D97-AF65-F5344CB8AC3E}">
        <p14:creationId xmlns:p14="http://schemas.microsoft.com/office/powerpoint/2010/main" val="786700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16" name="文本框 15">
            <a:extLst>
              <a:ext uri="{FF2B5EF4-FFF2-40B4-BE49-F238E27FC236}">
                <a16:creationId xmlns:a16="http://schemas.microsoft.com/office/drawing/2014/main" id="{311FDA1F-E120-4A5B-B0BA-6A53E43527A4}"/>
              </a:ext>
            </a:extLst>
          </p:cNvPr>
          <p:cNvSpPr txBox="1"/>
          <p:nvPr/>
        </p:nvSpPr>
        <p:spPr>
          <a:xfrm>
            <a:off x="163168" y="1341087"/>
            <a:ext cx="902811" cy="523220"/>
          </a:xfrm>
          <a:prstGeom prst="rect">
            <a:avLst/>
          </a:prstGeom>
          <a:noFill/>
        </p:spPr>
        <p:txBody>
          <a:bodyPr wrap="none" rtlCol="0">
            <a:spAutoFit/>
          </a:bodyPr>
          <a:lstStyle/>
          <a:p>
            <a:r>
              <a:rPr lang="zh-CN" altLang="en-US" sz="2800" b="1" dirty="0"/>
              <a:t>展望</a:t>
            </a:r>
          </a:p>
        </p:txBody>
      </p:sp>
      <p:sp>
        <p:nvSpPr>
          <p:cNvPr id="17" name="文本框 8">
            <a:extLst>
              <a:ext uri="{FF2B5EF4-FFF2-40B4-BE49-F238E27FC236}">
                <a16:creationId xmlns:a16="http://schemas.microsoft.com/office/drawing/2014/main" id="{5BAC67F1-C59F-40A1-9C88-E1A21C09D291}"/>
              </a:ext>
            </a:extLst>
          </p:cNvPr>
          <p:cNvSpPr txBox="1"/>
          <p:nvPr/>
        </p:nvSpPr>
        <p:spPr>
          <a:xfrm>
            <a:off x="775802" y="2561410"/>
            <a:ext cx="10817217" cy="85356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tx1">
                    <a:lumMod val="75000"/>
                    <a:lumOff val="25000"/>
                  </a:schemeClr>
                </a:solidFill>
                <a:latin typeface="+mn-ea"/>
              </a:rPr>
              <a:t>系统希望在将来能够提供一个竞赛模块，管理员能够在线管理竞赛，用户可以通过报名参加竞赛同时支持排名等。</a:t>
            </a:r>
          </a:p>
        </p:txBody>
      </p:sp>
      <p:sp>
        <p:nvSpPr>
          <p:cNvPr id="18" name="矩形 17">
            <a:extLst>
              <a:ext uri="{FF2B5EF4-FFF2-40B4-BE49-F238E27FC236}">
                <a16:creationId xmlns:a16="http://schemas.microsoft.com/office/drawing/2014/main" id="{EE09D0ED-625D-4437-B28B-150ED107BC9F}"/>
              </a:ext>
            </a:extLst>
          </p:cNvPr>
          <p:cNvSpPr/>
          <p:nvPr/>
        </p:nvSpPr>
        <p:spPr>
          <a:xfrm>
            <a:off x="775803" y="2068967"/>
            <a:ext cx="1723549" cy="453457"/>
          </a:xfrm>
          <a:prstGeom prst="rect">
            <a:avLst/>
          </a:prstGeom>
          <a:solidFill>
            <a:schemeClr val="accent1"/>
          </a:solidFill>
        </p:spPr>
        <p:txBody>
          <a:bodyPr wrap="none">
            <a:spAutoFit/>
          </a:bodyPr>
          <a:lstStyle/>
          <a:p>
            <a:pPr defTabSz="1219200">
              <a:lnSpc>
                <a:spcPct val="130000"/>
              </a:lnSpc>
              <a:defRPr/>
            </a:pPr>
            <a:r>
              <a:rPr lang="zh-CN" altLang="en-US" sz="2000" b="1" kern="0" dirty="0">
                <a:solidFill>
                  <a:schemeClr val="bg1"/>
                </a:solidFill>
              </a:rPr>
              <a:t>支持竞赛系统</a:t>
            </a:r>
            <a:endParaRPr lang="en-US" altLang="zh-CN" sz="2000" b="1" kern="0" dirty="0">
              <a:solidFill>
                <a:schemeClr val="bg1"/>
              </a:solidFill>
            </a:endParaRPr>
          </a:p>
        </p:txBody>
      </p:sp>
      <p:sp>
        <p:nvSpPr>
          <p:cNvPr id="19" name="文本框 8">
            <a:extLst>
              <a:ext uri="{FF2B5EF4-FFF2-40B4-BE49-F238E27FC236}">
                <a16:creationId xmlns:a16="http://schemas.microsoft.com/office/drawing/2014/main" id="{5145FE75-4D51-48C1-901E-AD8AD436492C}"/>
              </a:ext>
            </a:extLst>
          </p:cNvPr>
          <p:cNvSpPr txBox="1"/>
          <p:nvPr/>
        </p:nvSpPr>
        <p:spPr>
          <a:xfrm>
            <a:off x="775802" y="3923286"/>
            <a:ext cx="10817217" cy="85356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tx1">
                    <a:lumMod val="75000"/>
                    <a:lumOff val="25000"/>
                  </a:schemeClr>
                </a:solidFill>
                <a:latin typeface="+mn-ea"/>
              </a:rPr>
              <a:t>积分系统支持对用户进行排名，通过练习或者竞赛均可以获得积分，除此之外练习和竞赛均可获得金币可以用于周边商场兑换实体或虚拟奖品</a:t>
            </a:r>
          </a:p>
        </p:txBody>
      </p:sp>
      <p:sp>
        <p:nvSpPr>
          <p:cNvPr id="20" name="矩形 19">
            <a:extLst>
              <a:ext uri="{FF2B5EF4-FFF2-40B4-BE49-F238E27FC236}">
                <a16:creationId xmlns:a16="http://schemas.microsoft.com/office/drawing/2014/main" id="{0490127E-984D-4F20-95C2-E9ECEB97D5DA}"/>
              </a:ext>
            </a:extLst>
          </p:cNvPr>
          <p:cNvSpPr/>
          <p:nvPr/>
        </p:nvSpPr>
        <p:spPr>
          <a:xfrm>
            <a:off x="775803" y="3430843"/>
            <a:ext cx="1980029" cy="453457"/>
          </a:xfrm>
          <a:prstGeom prst="rect">
            <a:avLst/>
          </a:prstGeom>
          <a:solidFill>
            <a:schemeClr val="accent1"/>
          </a:solidFill>
        </p:spPr>
        <p:txBody>
          <a:bodyPr wrap="none">
            <a:spAutoFit/>
          </a:bodyPr>
          <a:lstStyle/>
          <a:p>
            <a:pPr defTabSz="1219200">
              <a:lnSpc>
                <a:spcPct val="130000"/>
              </a:lnSpc>
              <a:defRPr/>
            </a:pPr>
            <a:r>
              <a:rPr lang="zh-CN" altLang="en-US" sz="2000" b="1" kern="0" dirty="0">
                <a:solidFill>
                  <a:schemeClr val="bg1"/>
                </a:solidFill>
              </a:rPr>
              <a:t>积分与金币系统</a:t>
            </a:r>
            <a:endParaRPr lang="en-US" altLang="zh-CN" sz="2000" b="1" kern="0" dirty="0">
              <a:solidFill>
                <a:schemeClr val="bg1"/>
              </a:solidFill>
            </a:endParaRPr>
          </a:p>
        </p:txBody>
      </p:sp>
      <p:sp>
        <p:nvSpPr>
          <p:cNvPr id="21" name="文本框 8">
            <a:extLst>
              <a:ext uri="{FF2B5EF4-FFF2-40B4-BE49-F238E27FC236}">
                <a16:creationId xmlns:a16="http://schemas.microsoft.com/office/drawing/2014/main" id="{003CF175-7E81-4402-8B9E-E646566B7857}"/>
              </a:ext>
            </a:extLst>
          </p:cNvPr>
          <p:cNvSpPr txBox="1"/>
          <p:nvPr/>
        </p:nvSpPr>
        <p:spPr>
          <a:xfrm>
            <a:off x="775802" y="5285162"/>
            <a:ext cx="10817217" cy="85356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tx1">
                    <a:lumMod val="75000"/>
                    <a:lumOff val="25000"/>
                  </a:schemeClr>
                </a:solidFill>
                <a:latin typeface="+mn-ea"/>
              </a:rPr>
              <a:t>系统在中底负载的情况下得到的结果准确，但在高负载的情况下有可能导致评测不准确等；未来将结合分布式技术独立部署评测核心，从而做到更高的负载和更公平的评测</a:t>
            </a:r>
          </a:p>
        </p:txBody>
      </p:sp>
      <p:sp>
        <p:nvSpPr>
          <p:cNvPr id="22" name="矩形 21">
            <a:extLst>
              <a:ext uri="{FF2B5EF4-FFF2-40B4-BE49-F238E27FC236}">
                <a16:creationId xmlns:a16="http://schemas.microsoft.com/office/drawing/2014/main" id="{AD494E05-2FA7-424A-8F1A-9F796F47118C}"/>
              </a:ext>
            </a:extLst>
          </p:cNvPr>
          <p:cNvSpPr/>
          <p:nvPr/>
        </p:nvSpPr>
        <p:spPr>
          <a:xfrm>
            <a:off x="775803" y="4792719"/>
            <a:ext cx="1980029" cy="453457"/>
          </a:xfrm>
          <a:prstGeom prst="rect">
            <a:avLst/>
          </a:prstGeom>
          <a:solidFill>
            <a:schemeClr val="accent1"/>
          </a:solidFill>
        </p:spPr>
        <p:txBody>
          <a:bodyPr wrap="none">
            <a:spAutoFit/>
          </a:bodyPr>
          <a:lstStyle/>
          <a:p>
            <a:pPr defTabSz="1219200">
              <a:lnSpc>
                <a:spcPct val="130000"/>
              </a:lnSpc>
              <a:defRPr/>
            </a:pPr>
            <a:r>
              <a:rPr lang="zh-CN" altLang="en-US" sz="2000" b="1" kern="0" dirty="0">
                <a:solidFill>
                  <a:schemeClr val="bg1"/>
                </a:solidFill>
              </a:rPr>
              <a:t>更加公平的评测</a:t>
            </a:r>
            <a:endParaRPr lang="en-US" altLang="zh-CN" sz="2000" b="1" kern="0" dirty="0">
              <a:solidFill>
                <a:schemeClr val="bg1"/>
              </a:solidFill>
            </a:endParaRPr>
          </a:p>
        </p:txBody>
      </p:sp>
    </p:spTree>
    <p:extLst>
      <p:ext uri="{BB962C8B-B14F-4D97-AF65-F5344CB8AC3E}">
        <p14:creationId xmlns:p14="http://schemas.microsoft.com/office/powerpoint/2010/main" val="112764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zh-CN" altLang="en-US" dirty="0"/>
              <a:t>感谢聆听</a:t>
            </a:r>
          </a:p>
        </p:txBody>
      </p:sp>
      <p:sp>
        <p:nvSpPr>
          <p:cNvPr id="3" name="文本占位符 2"/>
          <p:cNvSpPr>
            <a:spLocks noGrp="1"/>
          </p:cNvSpPr>
          <p:nvPr>
            <p:ph type="body" sz="quarter" idx="14"/>
          </p:nvPr>
        </p:nvSpPr>
        <p:spPr/>
        <p:txBody>
          <a:bodyPr/>
          <a:lstStyle/>
          <a:p>
            <a:r>
              <a:rPr kumimoji="1" lang="zh-CN" altLang="en-US" dirty="0"/>
              <a:t>请各位评委老师批评指正</a:t>
            </a:r>
          </a:p>
        </p:txBody>
      </p:sp>
      <p:pic>
        <p:nvPicPr>
          <p:cNvPr id="7" name="图片 6">
            <a:hlinkClick r:id="rId2"/>
            <a:extLst>
              <a:ext uri="{FF2B5EF4-FFF2-40B4-BE49-F238E27FC236}">
                <a16:creationId xmlns:a16="http://schemas.microsoft.com/office/drawing/2014/main" id="{79D21C39-EB52-4C08-B19A-6E693946AF01}"/>
              </a:ext>
            </a:extLst>
          </p:cNvPr>
          <p:cNvPicPr>
            <a:picLocks noChangeAspect="1"/>
          </p:cNvPicPr>
          <p:nvPr/>
        </p:nvPicPr>
        <p:blipFill>
          <a:blip r:embed="rId3"/>
          <a:stretch>
            <a:fillRect/>
          </a:stretch>
        </p:blipFill>
        <p:spPr>
          <a:xfrm>
            <a:off x="4904281" y="6146085"/>
            <a:ext cx="2383438" cy="476688"/>
          </a:xfrm>
          <a:prstGeom prst="rect">
            <a:avLst/>
          </a:prstGeom>
        </p:spPr>
      </p:pic>
    </p:spTree>
    <p:extLst>
      <p:ext uri="{BB962C8B-B14F-4D97-AF65-F5344CB8AC3E}">
        <p14:creationId xmlns:p14="http://schemas.microsoft.com/office/powerpoint/2010/main" val="83176882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01</a:t>
            </a:r>
            <a:endParaRPr kumimoji="1" lang="zh-CN" altLang="en-US" dirty="0"/>
          </a:p>
        </p:txBody>
      </p:sp>
      <p:sp>
        <p:nvSpPr>
          <p:cNvPr id="3" name="文本占位符 2"/>
          <p:cNvSpPr>
            <a:spLocks noGrp="1"/>
          </p:cNvSpPr>
          <p:nvPr>
            <p:ph type="body" sz="quarter" idx="16"/>
          </p:nvPr>
        </p:nvSpPr>
        <p:spPr/>
        <p:txBody>
          <a:bodyPr/>
          <a:lstStyle/>
          <a:p>
            <a:r>
              <a:rPr kumimoji="1" lang="zh-CN" altLang="en-US" b="1" dirty="0"/>
              <a:t>项目介绍</a:t>
            </a:r>
          </a:p>
        </p:txBody>
      </p:sp>
      <p:pic>
        <p:nvPicPr>
          <p:cNvPr id="7" name="图片 6">
            <a:hlinkClick r:id="rId2"/>
            <a:extLst>
              <a:ext uri="{FF2B5EF4-FFF2-40B4-BE49-F238E27FC236}">
                <a16:creationId xmlns:a16="http://schemas.microsoft.com/office/drawing/2014/main" id="{608E56F3-FD0D-4293-8FD0-E93F0E63DC54}"/>
              </a:ext>
            </a:extLst>
          </p:cNvPr>
          <p:cNvPicPr>
            <a:picLocks noChangeAspect="1"/>
          </p:cNvPicPr>
          <p:nvPr/>
        </p:nvPicPr>
        <p:blipFill>
          <a:blip r:embed="rId3"/>
          <a:stretch>
            <a:fillRect/>
          </a:stretch>
        </p:blipFill>
        <p:spPr>
          <a:xfrm>
            <a:off x="4904281" y="6146085"/>
            <a:ext cx="2383438" cy="476688"/>
          </a:xfrm>
          <a:prstGeom prst="rect">
            <a:avLst/>
          </a:prstGeom>
        </p:spPr>
      </p:pic>
    </p:spTree>
    <p:extLst>
      <p:ext uri="{BB962C8B-B14F-4D97-AF65-F5344CB8AC3E}">
        <p14:creationId xmlns:p14="http://schemas.microsoft.com/office/powerpoint/2010/main" val="48600607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solidFill>
                  <a:srgbClr val="FF0000"/>
                </a:solidFill>
              </a:rPr>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11" name="文本框 10">
            <a:extLst>
              <a:ext uri="{FF2B5EF4-FFF2-40B4-BE49-F238E27FC236}">
                <a16:creationId xmlns:a16="http://schemas.microsoft.com/office/drawing/2014/main" id="{67E47DA6-8F2E-4486-8619-90C8E92FCACB}"/>
              </a:ext>
            </a:extLst>
          </p:cNvPr>
          <p:cNvSpPr txBox="1"/>
          <p:nvPr/>
        </p:nvSpPr>
        <p:spPr>
          <a:xfrm>
            <a:off x="598513" y="2044673"/>
            <a:ext cx="5722387" cy="4401205"/>
          </a:xfrm>
          <a:prstGeom prst="rect">
            <a:avLst/>
          </a:prstGeom>
          <a:noFill/>
        </p:spPr>
        <p:txBody>
          <a:bodyPr wrap="square" rtlCol="0">
            <a:spAutoFit/>
          </a:bodyPr>
          <a:lstStyle/>
          <a:p>
            <a:r>
              <a:rPr lang="en-US" altLang="zh-CN" sz="2000" dirty="0"/>
              <a:t>       </a:t>
            </a:r>
            <a:r>
              <a:rPr lang="en-US" altLang="zh-CN" sz="2000" dirty="0" err="1">
                <a:solidFill>
                  <a:schemeClr val="accent2">
                    <a:lumMod val="75000"/>
                  </a:schemeClr>
                </a:solidFill>
                <a:sym typeface="+mn-ea"/>
              </a:rPr>
              <a:t>TeelCode</a:t>
            </a:r>
            <a:r>
              <a:rPr lang="zh-CN" altLang="en-US" sz="2000" dirty="0">
                <a:solidFill>
                  <a:schemeClr val="accent2">
                    <a:lumMod val="75000"/>
                  </a:schemeClr>
                </a:solidFill>
                <a:sym typeface="+mn-ea"/>
              </a:rPr>
              <a:t>在线</a:t>
            </a:r>
            <a:r>
              <a:rPr lang="en-US" altLang="zh-CN" sz="2000" dirty="0">
                <a:solidFill>
                  <a:schemeClr val="accent2">
                    <a:lumMod val="75000"/>
                  </a:schemeClr>
                </a:solidFill>
                <a:sym typeface="+mn-ea"/>
              </a:rPr>
              <a:t>OJ</a:t>
            </a:r>
            <a:r>
              <a:rPr lang="zh-CN" altLang="en-US" sz="2000" dirty="0">
                <a:solidFill>
                  <a:schemeClr val="accent2">
                    <a:lumMod val="75000"/>
                  </a:schemeClr>
                </a:solidFill>
                <a:sym typeface="+mn-ea"/>
              </a:rPr>
              <a:t>平台</a:t>
            </a:r>
            <a:r>
              <a:rPr lang="zh-CN" altLang="en-US" sz="2000" dirty="0"/>
              <a:t>是一个在线评测系统，用于进行算法和编程的练习。</a:t>
            </a:r>
            <a:endParaRPr lang="en-US" altLang="zh-CN" sz="2000" dirty="0"/>
          </a:p>
          <a:p>
            <a:endParaRPr lang="zh-CN" altLang="en-US" sz="2000" dirty="0"/>
          </a:p>
          <a:p>
            <a:r>
              <a:rPr lang="en-US" altLang="zh-CN" sz="2000" dirty="0"/>
              <a:t>       </a:t>
            </a:r>
            <a:r>
              <a:rPr lang="zh-CN" altLang="en-US" sz="2000" dirty="0"/>
              <a:t>OJ系统能够编译并执行代码，使用预设的数据对这些程序进行测试。提交的代码一般会在受限的环境下运行，包括时间限制、内存限制、安全限制等。代码的输出会被OJ系统捕获，与标准答案进行比较后返回结果。</a:t>
            </a:r>
            <a:endParaRPr lang="en-US" altLang="zh-CN" sz="2000" dirty="0"/>
          </a:p>
          <a:p>
            <a:endParaRPr lang="en-US" altLang="zh-CN" sz="2000" dirty="0"/>
          </a:p>
          <a:p>
            <a:r>
              <a:rPr lang="en-US" altLang="zh-CN" sz="2000" dirty="0"/>
              <a:t>      OJ</a:t>
            </a:r>
            <a:r>
              <a:rPr lang="zh-CN" altLang="en-US" sz="2000" dirty="0"/>
              <a:t>系统还支持用户模块，通过账号可以对题目进行讨论和回复其他人的讨论；通过账号系统还可以查看自己的提交记录。</a:t>
            </a:r>
            <a:r>
              <a:rPr lang="en-US" altLang="zh-CN" sz="2000" dirty="0"/>
              <a:t>OJ</a:t>
            </a:r>
            <a:r>
              <a:rPr lang="zh-CN" altLang="en-US" sz="2000" dirty="0"/>
              <a:t>系统还提供了在线管理模块，通过管理模块可以管理对分类和题目进行管理</a:t>
            </a:r>
          </a:p>
        </p:txBody>
      </p:sp>
      <p:sp>
        <p:nvSpPr>
          <p:cNvPr id="12" name="文本框 11">
            <a:extLst>
              <a:ext uri="{FF2B5EF4-FFF2-40B4-BE49-F238E27FC236}">
                <a16:creationId xmlns:a16="http://schemas.microsoft.com/office/drawing/2014/main" id="{DBFDF0E2-02E6-4A40-83FD-DF8518901D35}"/>
              </a:ext>
            </a:extLst>
          </p:cNvPr>
          <p:cNvSpPr txBox="1"/>
          <p:nvPr/>
        </p:nvSpPr>
        <p:spPr>
          <a:xfrm>
            <a:off x="163168" y="1341087"/>
            <a:ext cx="1620957" cy="523220"/>
          </a:xfrm>
          <a:prstGeom prst="rect">
            <a:avLst/>
          </a:prstGeom>
          <a:noFill/>
        </p:spPr>
        <p:txBody>
          <a:bodyPr wrap="none" rtlCol="0">
            <a:spAutoFit/>
          </a:bodyPr>
          <a:lstStyle/>
          <a:p>
            <a:r>
              <a:rPr lang="zh-CN" altLang="en-US" sz="2800" b="1" dirty="0"/>
              <a:t>项目介绍</a:t>
            </a:r>
          </a:p>
        </p:txBody>
      </p:sp>
      <p:pic>
        <p:nvPicPr>
          <p:cNvPr id="7" name="图片 6">
            <a:extLst>
              <a:ext uri="{FF2B5EF4-FFF2-40B4-BE49-F238E27FC236}">
                <a16:creationId xmlns:a16="http://schemas.microsoft.com/office/drawing/2014/main" id="{B9176FC9-24BE-4D88-AE6F-FFFF56B3B568}"/>
              </a:ext>
            </a:extLst>
          </p:cNvPr>
          <p:cNvPicPr>
            <a:picLocks noChangeAspect="1"/>
          </p:cNvPicPr>
          <p:nvPr/>
        </p:nvPicPr>
        <p:blipFill>
          <a:blip r:embed="rId5"/>
          <a:stretch>
            <a:fillRect/>
          </a:stretch>
        </p:blipFill>
        <p:spPr>
          <a:xfrm>
            <a:off x="7542706" y="2578401"/>
            <a:ext cx="3333750" cy="3333750"/>
          </a:xfrm>
          <a:prstGeom prst="rect">
            <a:avLst/>
          </a:prstGeom>
        </p:spPr>
      </p:pic>
    </p:spTree>
    <p:extLst>
      <p:ext uri="{BB962C8B-B14F-4D97-AF65-F5344CB8AC3E}">
        <p14:creationId xmlns:p14="http://schemas.microsoft.com/office/powerpoint/2010/main" val="3222527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02</a:t>
            </a:r>
            <a:endParaRPr kumimoji="1" lang="zh-CN" altLang="en-US" dirty="0"/>
          </a:p>
        </p:txBody>
      </p:sp>
      <p:sp>
        <p:nvSpPr>
          <p:cNvPr id="3" name="文本占位符 2"/>
          <p:cNvSpPr>
            <a:spLocks noGrp="1"/>
          </p:cNvSpPr>
          <p:nvPr>
            <p:ph type="body" sz="quarter" idx="16"/>
          </p:nvPr>
        </p:nvSpPr>
        <p:spPr/>
        <p:txBody>
          <a:bodyPr/>
          <a:lstStyle/>
          <a:p>
            <a:r>
              <a:rPr kumimoji="1" lang="zh-CN" altLang="en-US" b="1" dirty="0"/>
              <a:t>系统设计</a:t>
            </a:r>
          </a:p>
        </p:txBody>
      </p:sp>
      <p:pic>
        <p:nvPicPr>
          <p:cNvPr id="7" name="图片 6">
            <a:hlinkClick r:id="rId2"/>
            <a:extLst>
              <a:ext uri="{FF2B5EF4-FFF2-40B4-BE49-F238E27FC236}">
                <a16:creationId xmlns:a16="http://schemas.microsoft.com/office/drawing/2014/main" id="{608E56F3-FD0D-4293-8FD0-E93F0E63DC54}"/>
              </a:ext>
            </a:extLst>
          </p:cNvPr>
          <p:cNvPicPr>
            <a:picLocks noChangeAspect="1"/>
          </p:cNvPicPr>
          <p:nvPr/>
        </p:nvPicPr>
        <p:blipFill>
          <a:blip r:embed="rId3"/>
          <a:stretch>
            <a:fillRect/>
          </a:stretch>
        </p:blipFill>
        <p:spPr>
          <a:xfrm>
            <a:off x="4904281" y="6146085"/>
            <a:ext cx="2383438" cy="476688"/>
          </a:xfrm>
          <a:prstGeom prst="rect">
            <a:avLst/>
          </a:prstGeom>
        </p:spPr>
      </p:pic>
    </p:spTree>
    <p:extLst>
      <p:ext uri="{BB962C8B-B14F-4D97-AF65-F5344CB8AC3E}">
        <p14:creationId xmlns:p14="http://schemas.microsoft.com/office/powerpoint/2010/main" val="235824890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9" name="文本框 8">
            <a:extLst>
              <a:ext uri="{FF2B5EF4-FFF2-40B4-BE49-F238E27FC236}">
                <a16:creationId xmlns:a16="http://schemas.microsoft.com/office/drawing/2014/main" id="{A9A17C14-5065-4E70-AE4A-E132662FB1E2}"/>
              </a:ext>
            </a:extLst>
          </p:cNvPr>
          <p:cNvSpPr txBox="1"/>
          <p:nvPr/>
        </p:nvSpPr>
        <p:spPr>
          <a:xfrm>
            <a:off x="163168" y="1341087"/>
            <a:ext cx="2339102" cy="523220"/>
          </a:xfrm>
          <a:prstGeom prst="rect">
            <a:avLst/>
          </a:prstGeom>
          <a:noFill/>
        </p:spPr>
        <p:txBody>
          <a:bodyPr wrap="none" rtlCol="0">
            <a:spAutoFit/>
          </a:bodyPr>
          <a:lstStyle/>
          <a:p>
            <a:r>
              <a:rPr lang="zh-CN" altLang="en-US" sz="2800" b="1" dirty="0"/>
              <a:t>系统架构设计</a:t>
            </a:r>
          </a:p>
        </p:txBody>
      </p:sp>
      <p:pic>
        <p:nvPicPr>
          <p:cNvPr id="10" name="图片 9">
            <a:extLst>
              <a:ext uri="{FF2B5EF4-FFF2-40B4-BE49-F238E27FC236}">
                <a16:creationId xmlns:a16="http://schemas.microsoft.com/office/drawing/2014/main" id="{8B061521-002C-46DB-BA68-4932AD9F2D77}"/>
              </a:ext>
            </a:extLst>
          </p:cNvPr>
          <p:cNvPicPr>
            <a:picLocks noChangeAspect="1"/>
          </p:cNvPicPr>
          <p:nvPr/>
        </p:nvPicPr>
        <p:blipFill>
          <a:blip r:embed="rId5"/>
          <a:stretch>
            <a:fillRect/>
          </a:stretch>
        </p:blipFill>
        <p:spPr>
          <a:xfrm>
            <a:off x="2005012" y="1864307"/>
            <a:ext cx="8181975" cy="4867275"/>
          </a:xfrm>
          <a:prstGeom prst="rect">
            <a:avLst/>
          </a:prstGeom>
        </p:spPr>
      </p:pic>
    </p:spTree>
    <p:extLst>
      <p:ext uri="{BB962C8B-B14F-4D97-AF65-F5344CB8AC3E}">
        <p14:creationId xmlns:p14="http://schemas.microsoft.com/office/powerpoint/2010/main" val="19367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9" name="文本框 8">
            <a:extLst>
              <a:ext uri="{FF2B5EF4-FFF2-40B4-BE49-F238E27FC236}">
                <a16:creationId xmlns:a16="http://schemas.microsoft.com/office/drawing/2014/main" id="{A9A17C14-5065-4E70-AE4A-E132662FB1E2}"/>
              </a:ext>
            </a:extLst>
          </p:cNvPr>
          <p:cNvSpPr txBox="1"/>
          <p:nvPr/>
        </p:nvSpPr>
        <p:spPr>
          <a:xfrm>
            <a:off x="163168" y="1341087"/>
            <a:ext cx="2339102" cy="523220"/>
          </a:xfrm>
          <a:prstGeom prst="rect">
            <a:avLst/>
          </a:prstGeom>
          <a:noFill/>
        </p:spPr>
        <p:txBody>
          <a:bodyPr wrap="none" rtlCol="0">
            <a:spAutoFit/>
          </a:bodyPr>
          <a:lstStyle/>
          <a:p>
            <a:r>
              <a:rPr lang="zh-CN" altLang="en-US" sz="2800" b="1" dirty="0"/>
              <a:t>具体技术选择</a:t>
            </a:r>
          </a:p>
        </p:txBody>
      </p:sp>
      <p:graphicFrame>
        <p:nvGraphicFramePr>
          <p:cNvPr id="11" name="表格 10">
            <a:extLst>
              <a:ext uri="{FF2B5EF4-FFF2-40B4-BE49-F238E27FC236}">
                <a16:creationId xmlns:a16="http://schemas.microsoft.com/office/drawing/2014/main" id="{CA3E2BE6-1A35-4E8B-8802-28A7D35C01A0}"/>
              </a:ext>
            </a:extLst>
          </p:cNvPr>
          <p:cNvGraphicFramePr>
            <a:graphicFrameLocks noGrp="1"/>
          </p:cNvGraphicFramePr>
          <p:nvPr>
            <p:extLst>
              <p:ext uri="{D42A27DB-BD31-4B8C-83A1-F6EECF244321}">
                <p14:modId xmlns:p14="http://schemas.microsoft.com/office/powerpoint/2010/main" val="3505297690"/>
              </p:ext>
            </p:extLst>
          </p:nvPr>
        </p:nvGraphicFramePr>
        <p:xfrm>
          <a:off x="876002" y="2097088"/>
          <a:ext cx="10439995" cy="3126496"/>
        </p:xfrm>
        <a:graphic>
          <a:graphicData uri="http://schemas.openxmlformats.org/drawingml/2006/table">
            <a:tbl>
              <a:tblPr firstRow="1" firstCol="1" bandRow="1">
                <a:tableStyleId>{5C22544A-7EE6-4342-B048-85BDC9FD1C3A}</a:tableStyleId>
              </a:tblPr>
              <a:tblGrid>
                <a:gridCol w="1512091">
                  <a:extLst>
                    <a:ext uri="{9D8B030D-6E8A-4147-A177-3AD203B41FA5}">
                      <a16:colId xmlns:a16="http://schemas.microsoft.com/office/drawing/2014/main" val="3007268635"/>
                    </a:ext>
                  </a:extLst>
                </a:gridCol>
                <a:gridCol w="1969135">
                  <a:extLst>
                    <a:ext uri="{9D8B030D-6E8A-4147-A177-3AD203B41FA5}">
                      <a16:colId xmlns:a16="http://schemas.microsoft.com/office/drawing/2014/main" val="1748111050"/>
                    </a:ext>
                  </a:extLst>
                </a:gridCol>
                <a:gridCol w="3482455">
                  <a:extLst>
                    <a:ext uri="{9D8B030D-6E8A-4147-A177-3AD203B41FA5}">
                      <a16:colId xmlns:a16="http://schemas.microsoft.com/office/drawing/2014/main" val="3750649819"/>
                    </a:ext>
                  </a:extLst>
                </a:gridCol>
                <a:gridCol w="3476314">
                  <a:extLst>
                    <a:ext uri="{9D8B030D-6E8A-4147-A177-3AD203B41FA5}">
                      <a16:colId xmlns:a16="http://schemas.microsoft.com/office/drawing/2014/main" val="1572574548"/>
                    </a:ext>
                  </a:extLst>
                </a:gridCol>
              </a:tblGrid>
              <a:tr h="272362">
                <a:tc gridSpan="2">
                  <a:txBody>
                    <a:bodyPr/>
                    <a:lstStyle/>
                    <a:p>
                      <a:pPr algn="ctr">
                        <a:spcAft>
                          <a:spcPts val="0"/>
                        </a:spcAft>
                      </a:pPr>
                      <a:r>
                        <a:rPr lang="zh-CN" altLang="en-US" sz="1200" b="1" kern="100" dirty="0">
                          <a:effectLst/>
                          <a:latin typeface="+mn-lt"/>
                        </a:rPr>
                        <a:t>项目</a:t>
                      </a:r>
                      <a:endParaRPr lang="zh-CN" sz="1200" b="1" kern="100" dirty="0">
                        <a:effectLst/>
                        <a:latin typeface="+mn-lt"/>
                        <a:ea typeface="+mn-ea"/>
                      </a:endParaRPr>
                    </a:p>
                  </a:txBody>
                  <a:tcPr marL="107008" marR="107008" marT="53504" marB="53504" anchor="ctr"/>
                </a:tc>
                <a:tc hMerge="1">
                  <a:txBody>
                    <a:bodyPr/>
                    <a:lstStyle/>
                    <a:p>
                      <a:endParaRPr lang="zh-CN" altLang="en-US"/>
                    </a:p>
                  </a:txBody>
                  <a:tcPr/>
                </a:tc>
                <a:tc>
                  <a:txBody>
                    <a:bodyPr/>
                    <a:lstStyle/>
                    <a:p>
                      <a:pPr algn="ctr">
                        <a:spcAft>
                          <a:spcPts val="0"/>
                        </a:spcAft>
                      </a:pPr>
                      <a:r>
                        <a:rPr lang="zh-CN" altLang="en-US" sz="1200" b="1" kern="100" dirty="0">
                          <a:effectLst/>
                          <a:latin typeface="+mn-lt"/>
                        </a:rPr>
                        <a:t>选择</a:t>
                      </a:r>
                      <a:endParaRPr lang="zh-CN" sz="1200" b="1" kern="100" dirty="0">
                        <a:effectLst/>
                        <a:latin typeface="+mn-lt"/>
                        <a:ea typeface="+mn-ea"/>
                      </a:endParaRPr>
                    </a:p>
                  </a:txBody>
                  <a:tcPr marL="80256" marR="80256" marT="0" marB="0" anchor="ctr"/>
                </a:tc>
                <a:tc>
                  <a:txBody>
                    <a:bodyPr/>
                    <a:lstStyle/>
                    <a:p>
                      <a:pPr algn="ctr">
                        <a:spcAft>
                          <a:spcPts val="0"/>
                        </a:spcAft>
                      </a:pPr>
                      <a:r>
                        <a:rPr lang="zh-CN" altLang="en-US" sz="1200" b="1" kern="100" dirty="0">
                          <a:effectLst/>
                          <a:latin typeface="+mn-lt"/>
                        </a:rPr>
                        <a:t>备注</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2908338550"/>
                  </a:ext>
                </a:extLst>
              </a:tr>
              <a:tr h="272362">
                <a:tc>
                  <a:txBody>
                    <a:bodyPr/>
                    <a:lstStyle/>
                    <a:p>
                      <a:pPr algn="ctr">
                        <a:spcAft>
                          <a:spcPts val="0"/>
                        </a:spcAft>
                      </a:pPr>
                      <a:r>
                        <a:rPr lang="zh-CN" altLang="en-US" sz="1200" b="1" kern="100" dirty="0">
                          <a:effectLst/>
                          <a:latin typeface="+mn-lt"/>
                          <a:ea typeface="+mn-ea"/>
                        </a:rPr>
                        <a:t>用户</a:t>
                      </a:r>
                      <a:endParaRPr lang="zh-CN" sz="1200" b="1" kern="100" dirty="0">
                        <a:effectLst/>
                        <a:latin typeface="+mn-lt"/>
                        <a:ea typeface="+mn-ea"/>
                      </a:endParaRPr>
                    </a:p>
                  </a:txBody>
                  <a:tcPr marL="107008" marR="107008" marT="53504" marB="53504" anchor="ctr"/>
                </a:tc>
                <a:tc>
                  <a:txBody>
                    <a:bodyPr/>
                    <a:lstStyle/>
                    <a:p>
                      <a:pPr algn="ctr"/>
                      <a:r>
                        <a:rPr lang="zh-CN" altLang="en-US" sz="1200" b="1" dirty="0">
                          <a:latin typeface="+mn-lt"/>
                        </a:rPr>
                        <a:t>浏览器核心</a:t>
                      </a:r>
                    </a:p>
                  </a:txBody>
                  <a:tcPr marL="107008" marR="107008" marT="53504" marB="53504" anchor="ctr"/>
                </a:tc>
                <a:tc>
                  <a:txBody>
                    <a:bodyPr/>
                    <a:lstStyle/>
                    <a:p>
                      <a:pPr algn="ctr">
                        <a:spcAft>
                          <a:spcPts val="0"/>
                        </a:spcAft>
                      </a:pPr>
                      <a:r>
                        <a:rPr lang="en-US" sz="1200" b="1" kern="100" dirty="0" err="1">
                          <a:effectLst/>
                          <a:latin typeface="+mn-lt"/>
                        </a:rPr>
                        <a:t>Chorme</a:t>
                      </a:r>
                      <a:r>
                        <a:rPr lang="zh-CN" altLang="en-US" sz="1200" b="1" kern="100" dirty="0">
                          <a:effectLst/>
                          <a:latin typeface="+mn-lt"/>
                        </a:rPr>
                        <a:t>内核</a:t>
                      </a:r>
                      <a:endParaRPr lang="zh-CN" sz="1200" b="1" kern="100" dirty="0">
                        <a:effectLst/>
                        <a:latin typeface="+mn-lt"/>
                        <a:ea typeface="+mn-ea"/>
                      </a:endParaRPr>
                    </a:p>
                  </a:txBody>
                  <a:tcPr marL="80256" marR="80256" marT="0" marB="0" anchor="ctr"/>
                </a:tc>
                <a:tc>
                  <a:txBody>
                    <a:bodyPr/>
                    <a:lstStyle/>
                    <a:p>
                      <a:pPr algn="l">
                        <a:spcAft>
                          <a:spcPts val="0"/>
                        </a:spcAft>
                      </a:pPr>
                      <a:r>
                        <a:rPr lang="zh-CN" altLang="en-US" sz="1200" b="1" kern="100" dirty="0">
                          <a:effectLst/>
                          <a:latin typeface="+mn-lt"/>
                          <a:ea typeface="+mn-ea"/>
                        </a:rPr>
                        <a:t>速度快、文档、兼容性</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3178141001"/>
                  </a:ext>
                </a:extLst>
              </a:tr>
              <a:tr h="0">
                <a:tc rowSpan="3">
                  <a:txBody>
                    <a:bodyPr/>
                    <a:lstStyle/>
                    <a:p>
                      <a:pPr algn="ctr">
                        <a:spcAft>
                          <a:spcPts val="0"/>
                        </a:spcAft>
                      </a:pPr>
                      <a:r>
                        <a:rPr lang="en-US" altLang="zh-CN" sz="1200" b="1" kern="100" dirty="0">
                          <a:effectLst/>
                          <a:latin typeface="+mn-lt"/>
                        </a:rPr>
                        <a:t>Web</a:t>
                      </a:r>
                      <a:r>
                        <a:rPr lang="zh-CN" altLang="en-US" sz="1200" b="1" kern="100" dirty="0">
                          <a:effectLst/>
                          <a:latin typeface="+mn-lt"/>
                        </a:rPr>
                        <a:t>服务器</a:t>
                      </a:r>
                      <a:endParaRPr lang="zh-CN" sz="1200" b="1" kern="100" dirty="0">
                        <a:effectLst/>
                        <a:latin typeface="+mn-lt"/>
                        <a:ea typeface="+mn-ea"/>
                      </a:endParaRPr>
                    </a:p>
                  </a:txBody>
                  <a:tcPr marL="107008" marR="107008" marT="53504" marB="53504" anchor="ctr"/>
                </a:tc>
                <a:tc>
                  <a:txBody>
                    <a:bodyPr/>
                    <a:lstStyle/>
                    <a:p>
                      <a:pPr algn="ctr">
                        <a:spcAft>
                          <a:spcPts val="0"/>
                        </a:spcAft>
                      </a:pPr>
                      <a:r>
                        <a:rPr lang="zh-CN" altLang="en-US" sz="1200" b="1" kern="100" dirty="0">
                          <a:effectLst/>
                          <a:latin typeface="+mn-lt"/>
                          <a:ea typeface="+mn-ea"/>
                        </a:rPr>
                        <a:t>框架</a:t>
                      </a:r>
                      <a:endParaRPr lang="zh-CN" sz="1200" b="1" kern="100" dirty="0">
                        <a:effectLst/>
                        <a:latin typeface="+mn-lt"/>
                        <a:ea typeface="+mn-ea"/>
                      </a:endParaRPr>
                    </a:p>
                  </a:txBody>
                  <a:tcPr marL="107008" marR="107008" marT="53504" marB="53504" anchor="ctr"/>
                </a:tc>
                <a:tc>
                  <a:txBody>
                    <a:bodyPr/>
                    <a:lstStyle/>
                    <a:p>
                      <a:pPr algn="ctr">
                        <a:spcAft>
                          <a:spcPts val="0"/>
                        </a:spcAft>
                      </a:pPr>
                      <a:r>
                        <a:rPr lang="en-US" altLang="zh-CN" sz="1200" b="1" kern="100" dirty="0">
                          <a:effectLst/>
                          <a:latin typeface="+mn-lt"/>
                          <a:ea typeface="+mn-ea"/>
                        </a:rPr>
                        <a:t>Node.js</a:t>
                      </a:r>
                      <a:endParaRPr lang="zh-CN" sz="1200" b="1" kern="100" dirty="0">
                        <a:effectLst/>
                        <a:latin typeface="+mn-lt"/>
                        <a:ea typeface="+mn-ea"/>
                      </a:endParaRPr>
                    </a:p>
                  </a:txBody>
                  <a:tcPr marL="80256" marR="80256" marT="0" marB="0" anchor="ctr"/>
                </a:tc>
                <a:tc>
                  <a:txBody>
                    <a:bodyPr/>
                    <a:lstStyle/>
                    <a:p>
                      <a:pPr algn="l">
                        <a:spcAft>
                          <a:spcPts val="0"/>
                        </a:spcAft>
                      </a:pP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2806151835"/>
                  </a:ext>
                </a:extLst>
              </a:tr>
              <a:tr h="0">
                <a:tc vMerge="1">
                  <a:txBody>
                    <a:bodyPr/>
                    <a:lstStyle/>
                    <a:p>
                      <a:endParaRPr lang="zh-CN" altLang="en-US"/>
                    </a:p>
                  </a:txBody>
                  <a:tcPr/>
                </a:tc>
                <a:tc>
                  <a:txBody>
                    <a:bodyPr/>
                    <a:lstStyle/>
                    <a:p>
                      <a:pPr algn="ctr">
                        <a:spcAft>
                          <a:spcPts val="0"/>
                        </a:spcAft>
                      </a:pPr>
                      <a:r>
                        <a:rPr lang="en-US" altLang="zh-CN" sz="1200" b="1" kern="100" dirty="0">
                          <a:effectLst/>
                          <a:latin typeface="+mn-lt"/>
                          <a:ea typeface="+mn-ea"/>
                        </a:rPr>
                        <a:t>Web</a:t>
                      </a:r>
                      <a:r>
                        <a:rPr lang="zh-CN" altLang="en-US" sz="1200" b="1" kern="100" dirty="0">
                          <a:effectLst/>
                          <a:latin typeface="+mn-lt"/>
                          <a:ea typeface="+mn-ea"/>
                        </a:rPr>
                        <a:t>服务核心</a:t>
                      </a:r>
                      <a:endParaRPr lang="zh-CN" sz="1200" b="1" kern="100" dirty="0">
                        <a:effectLst/>
                        <a:latin typeface="+mn-lt"/>
                        <a:ea typeface="+mn-ea"/>
                      </a:endParaRPr>
                    </a:p>
                  </a:txBody>
                  <a:tcPr marL="107008" marR="107008" marT="53504" marB="53504" anchor="ctr"/>
                </a:tc>
                <a:tc>
                  <a:txBody>
                    <a:bodyPr/>
                    <a:lstStyle/>
                    <a:p>
                      <a:pPr algn="ctr"/>
                      <a:r>
                        <a:rPr lang="en-US" altLang="zh-CN" sz="1200" b="1" dirty="0">
                          <a:latin typeface="+mn-lt"/>
                        </a:rPr>
                        <a:t>Express</a:t>
                      </a:r>
                      <a:endParaRPr lang="zh-CN" altLang="en-US" sz="1200" b="1" dirty="0">
                        <a:latin typeface="+mn-lt"/>
                      </a:endParaRPr>
                    </a:p>
                  </a:txBody>
                  <a:tcPr marL="80256" marR="80256" marT="0" marB="0" anchor="ctr"/>
                </a:tc>
                <a:tc>
                  <a:txBody>
                    <a:bodyPr/>
                    <a:lstStyle/>
                    <a:p>
                      <a:pPr algn="l"/>
                      <a:endParaRPr lang="zh-CN" altLang="en-US" sz="1200" b="1" dirty="0">
                        <a:latin typeface="+mn-lt"/>
                      </a:endParaRPr>
                    </a:p>
                  </a:txBody>
                  <a:tcPr marL="80256" marR="80256" marT="0" marB="0" anchor="ctr"/>
                </a:tc>
                <a:extLst>
                  <a:ext uri="{0D108BD9-81ED-4DB2-BD59-A6C34878D82A}">
                    <a16:rowId xmlns:a16="http://schemas.microsoft.com/office/drawing/2014/main" val="894116527"/>
                  </a:ext>
                </a:extLst>
              </a:tr>
              <a:tr h="0">
                <a:tc vMerge="1">
                  <a:txBody>
                    <a:bodyPr/>
                    <a:lstStyle/>
                    <a:p>
                      <a:endParaRPr lang="zh-CN" altLang="en-US"/>
                    </a:p>
                  </a:txBody>
                  <a:tcPr/>
                </a:tc>
                <a:tc>
                  <a:txBody>
                    <a:bodyPr/>
                    <a:lstStyle/>
                    <a:p>
                      <a:pPr algn="ctr">
                        <a:spcAft>
                          <a:spcPts val="0"/>
                        </a:spcAft>
                      </a:pPr>
                      <a:r>
                        <a:rPr lang="en-US" altLang="zh-CN" sz="1200" b="1" kern="100" dirty="0">
                          <a:effectLst/>
                          <a:latin typeface="+mn-lt"/>
                          <a:ea typeface="+mn-ea"/>
                        </a:rPr>
                        <a:t>IDE</a:t>
                      </a:r>
                      <a:r>
                        <a:rPr lang="zh-CN" altLang="en-US" sz="1200" b="1" kern="100" dirty="0">
                          <a:effectLst/>
                          <a:latin typeface="+mn-lt"/>
                          <a:ea typeface="+mn-ea"/>
                        </a:rPr>
                        <a:t>框架</a:t>
                      </a:r>
                      <a:endParaRPr lang="zh-CN" sz="1200" b="1" kern="100" dirty="0">
                        <a:effectLst/>
                        <a:latin typeface="+mn-lt"/>
                        <a:ea typeface="+mn-ea"/>
                      </a:endParaRPr>
                    </a:p>
                  </a:txBody>
                  <a:tcPr marL="107008" marR="107008" marT="53504" marB="53504" anchor="ctr"/>
                </a:tc>
                <a:tc>
                  <a:txBody>
                    <a:bodyPr/>
                    <a:lstStyle/>
                    <a:p>
                      <a:pPr algn="ctr"/>
                      <a:r>
                        <a:rPr lang="en-US" altLang="zh-CN" sz="1200" b="1" dirty="0" err="1">
                          <a:latin typeface="+mn-lt"/>
                        </a:rPr>
                        <a:t>CodeMirror</a:t>
                      </a:r>
                      <a:endParaRPr lang="zh-CN" altLang="en-US" sz="1200" b="1" dirty="0">
                        <a:latin typeface="+mn-lt"/>
                      </a:endParaRPr>
                    </a:p>
                  </a:txBody>
                  <a:tcPr marL="80256" marR="80256" marT="0" marB="0" anchor="ctr"/>
                </a:tc>
                <a:tc>
                  <a:txBody>
                    <a:bodyPr/>
                    <a:lstStyle/>
                    <a:p>
                      <a:pPr algn="l"/>
                      <a:r>
                        <a:rPr lang="en-US" altLang="zh-CN" sz="1200" b="1" dirty="0">
                          <a:latin typeface="+mn-lt"/>
                        </a:rPr>
                        <a:t>1.</a:t>
                      </a:r>
                      <a:r>
                        <a:rPr lang="zh-CN" altLang="en-US" sz="1200" b="1" dirty="0">
                          <a:latin typeface="+mn-lt"/>
                        </a:rPr>
                        <a:t>语法提示：根据语言提示并支持自定义</a:t>
                      </a:r>
                      <a:endParaRPr lang="en-US" altLang="zh-CN" sz="1200" b="1" dirty="0">
                        <a:latin typeface="+mn-lt"/>
                      </a:endParaRPr>
                    </a:p>
                    <a:p>
                      <a:pPr algn="l"/>
                      <a:r>
                        <a:rPr lang="en-US" altLang="zh-CN" sz="1200" b="1" dirty="0">
                          <a:latin typeface="+mn-lt"/>
                        </a:rPr>
                        <a:t>2.</a:t>
                      </a:r>
                      <a:r>
                        <a:rPr lang="zh-CN" altLang="en-US" sz="1200" b="1" dirty="0">
                          <a:latin typeface="+mn-lt"/>
                        </a:rPr>
                        <a:t>语法高亮：根据语言高亮并支持自定义</a:t>
                      </a:r>
                      <a:endParaRPr lang="en-US" altLang="zh-CN" sz="1200" b="1" dirty="0">
                        <a:latin typeface="+mn-lt"/>
                      </a:endParaRPr>
                    </a:p>
                    <a:p>
                      <a:pPr algn="l"/>
                      <a:r>
                        <a:rPr lang="en-US" altLang="zh-CN" sz="1200" b="1" dirty="0">
                          <a:latin typeface="+mn-lt"/>
                        </a:rPr>
                        <a:t>3.</a:t>
                      </a:r>
                      <a:r>
                        <a:rPr lang="zh-CN" altLang="en-US" sz="1200" b="1" dirty="0">
                          <a:latin typeface="+mn-lt"/>
                        </a:rPr>
                        <a:t>语言兼容：支持主流语言</a:t>
                      </a:r>
                    </a:p>
                  </a:txBody>
                  <a:tcPr marL="80256" marR="80256" marT="0" marB="0" anchor="ctr"/>
                </a:tc>
                <a:extLst>
                  <a:ext uri="{0D108BD9-81ED-4DB2-BD59-A6C34878D82A}">
                    <a16:rowId xmlns:a16="http://schemas.microsoft.com/office/drawing/2014/main" val="1824549643"/>
                  </a:ext>
                </a:extLst>
              </a:tr>
              <a:tr h="272362">
                <a:tc rowSpan="4">
                  <a:txBody>
                    <a:bodyPr/>
                    <a:lstStyle/>
                    <a:p>
                      <a:pPr algn="ctr"/>
                      <a:r>
                        <a:rPr lang="en-US" altLang="zh-CN" sz="1200" dirty="0">
                          <a:latin typeface="+mn-lt"/>
                        </a:rPr>
                        <a:t>OJ</a:t>
                      </a:r>
                      <a:r>
                        <a:rPr lang="zh-CN" altLang="en-US" sz="1200" dirty="0">
                          <a:latin typeface="+mn-lt"/>
                        </a:rPr>
                        <a:t>服务器</a:t>
                      </a:r>
                    </a:p>
                  </a:txBody>
                  <a:tcPr marL="107008" marR="107008" marT="53504" marB="53504" anchor="ctr"/>
                </a:tc>
                <a:tc>
                  <a:txBody>
                    <a:bodyPr/>
                    <a:lstStyle/>
                    <a:p>
                      <a:pPr algn="ctr">
                        <a:spcAft>
                          <a:spcPts val="0"/>
                        </a:spcAft>
                      </a:pPr>
                      <a:r>
                        <a:rPr lang="zh-CN" altLang="en-US" sz="1200" b="1" kern="100" dirty="0">
                          <a:effectLst/>
                          <a:latin typeface="+mn-lt"/>
                          <a:ea typeface="+mn-ea"/>
                        </a:rPr>
                        <a:t>框架</a:t>
                      </a:r>
                      <a:endParaRPr lang="zh-CN" sz="1200" b="1" kern="100" dirty="0">
                        <a:effectLst/>
                        <a:latin typeface="+mn-lt"/>
                        <a:ea typeface="+mn-ea"/>
                      </a:endParaRPr>
                    </a:p>
                  </a:txBody>
                  <a:tcPr marL="107008" marR="107008" marT="53504" marB="53504" anchor="ctr"/>
                </a:tc>
                <a:tc>
                  <a:txBody>
                    <a:bodyPr/>
                    <a:lstStyle/>
                    <a:p>
                      <a:pPr algn="ctr">
                        <a:spcAft>
                          <a:spcPts val="0"/>
                        </a:spcAft>
                      </a:pPr>
                      <a:r>
                        <a:rPr lang="en-US" altLang="zh-CN" sz="1200" b="1" kern="100" dirty="0" err="1">
                          <a:effectLst/>
                          <a:latin typeface="+mn-lt"/>
                          <a:ea typeface="+mn-ea"/>
                        </a:rPr>
                        <a:t>Java+Tomcat</a:t>
                      </a:r>
                      <a:endParaRPr lang="zh-CN" sz="1200" b="1" kern="100" dirty="0">
                        <a:effectLst/>
                        <a:latin typeface="+mn-lt"/>
                        <a:ea typeface="+mn-ea"/>
                      </a:endParaRPr>
                    </a:p>
                  </a:txBody>
                  <a:tcPr marL="80256" marR="80256" marT="0" marB="0" anchor="ctr"/>
                </a:tc>
                <a:tc>
                  <a:txBody>
                    <a:bodyPr/>
                    <a:lstStyle/>
                    <a:p>
                      <a:pPr algn="l">
                        <a:spcAft>
                          <a:spcPts val="0"/>
                        </a:spcAft>
                      </a:pP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1204632842"/>
                  </a:ext>
                </a:extLst>
              </a:tr>
              <a:tr h="272362">
                <a:tc vMerge="1">
                  <a:txBody>
                    <a:bodyPr/>
                    <a:lstStyle/>
                    <a:p>
                      <a:pPr algn="ctr"/>
                      <a:endParaRPr lang="zh-CN" altLang="en-US" sz="1200" dirty="0">
                        <a:latin typeface="+mn-lt"/>
                      </a:endParaRPr>
                    </a:p>
                  </a:txBody>
                  <a:tcPr marL="107008" marR="107008" marT="53504" marB="53504" anchor="ctr"/>
                </a:tc>
                <a:tc>
                  <a:txBody>
                    <a:bodyPr/>
                    <a:lstStyle/>
                    <a:p>
                      <a:pPr algn="ctr">
                        <a:spcAft>
                          <a:spcPts val="0"/>
                        </a:spcAft>
                      </a:pPr>
                      <a:r>
                        <a:rPr lang="zh-CN" altLang="en-US" sz="1200" b="1" kern="100" dirty="0">
                          <a:effectLst/>
                          <a:latin typeface="+mn-lt"/>
                          <a:ea typeface="+mn-ea"/>
                        </a:rPr>
                        <a:t>判题核心</a:t>
                      </a:r>
                      <a:endParaRPr lang="zh-CN" sz="1200" b="1" kern="100" dirty="0">
                        <a:effectLst/>
                        <a:latin typeface="+mn-lt"/>
                        <a:ea typeface="+mn-ea"/>
                      </a:endParaRPr>
                    </a:p>
                  </a:txBody>
                  <a:tcPr marL="107008" marR="107008" marT="53504" marB="53504" anchor="ctr"/>
                </a:tc>
                <a:tc>
                  <a:txBody>
                    <a:bodyPr/>
                    <a:lstStyle/>
                    <a:p>
                      <a:pPr algn="ctr">
                        <a:spcAft>
                          <a:spcPts val="0"/>
                        </a:spcAft>
                      </a:pPr>
                      <a:r>
                        <a:rPr lang="zh-CN" altLang="en-US" sz="1200" b="1" kern="100" dirty="0">
                          <a:effectLst/>
                          <a:latin typeface="+mn-lt"/>
                          <a:ea typeface="+mn-ea"/>
                        </a:rPr>
                        <a:t>自研</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1.</a:t>
                      </a:r>
                      <a:r>
                        <a:rPr lang="zh-CN" altLang="en-US" sz="1200" b="1" kern="100" dirty="0">
                          <a:effectLst/>
                          <a:latin typeface="+mn-lt"/>
                          <a:ea typeface="+mn-ea"/>
                        </a:rPr>
                        <a:t>体积可控：部署要求底</a:t>
                      </a:r>
                      <a:endParaRPr lang="en-US" altLang="zh-CN" sz="1200" b="1" kern="100" dirty="0">
                        <a:effectLst/>
                        <a:latin typeface="+mn-lt"/>
                        <a:ea typeface="+mn-ea"/>
                      </a:endParaRPr>
                    </a:p>
                    <a:p>
                      <a:pPr algn="l">
                        <a:spcAft>
                          <a:spcPts val="0"/>
                        </a:spcAft>
                      </a:pPr>
                      <a:r>
                        <a:rPr lang="en-US" altLang="zh-CN" sz="1200" b="1" kern="100" dirty="0">
                          <a:effectLst/>
                          <a:latin typeface="+mn-lt"/>
                          <a:ea typeface="+mn-ea"/>
                        </a:rPr>
                        <a:t>2.</a:t>
                      </a:r>
                      <a:r>
                        <a:rPr lang="zh-CN" altLang="en-US" sz="1200" b="1" kern="100" dirty="0">
                          <a:effectLst/>
                          <a:latin typeface="+mn-lt"/>
                          <a:ea typeface="+mn-ea"/>
                        </a:rPr>
                        <a:t>安全保证：禁用系统调用、非法库等</a:t>
                      </a:r>
                      <a:endParaRPr lang="en-US" altLang="zh-CN" sz="1200" b="1" kern="100" dirty="0">
                        <a:effectLst/>
                        <a:latin typeface="+mn-lt"/>
                        <a:ea typeface="+mn-ea"/>
                      </a:endParaRPr>
                    </a:p>
                    <a:p>
                      <a:pPr algn="l">
                        <a:spcAft>
                          <a:spcPts val="0"/>
                        </a:spcAft>
                      </a:pPr>
                      <a:r>
                        <a:rPr lang="en-US" altLang="zh-CN" sz="1200" b="1" kern="100" dirty="0">
                          <a:effectLst/>
                          <a:latin typeface="+mn-lt"/>
                          <a:ea typeface="+mn-ea"/>
                        </a:rPr>
                        <a:t>3.</a:t>
                      </a:r>
                      <a:r>
                        <a:rPr lang="zh-CN" altLang="en-US" sz="1200" b="1" kern="100" dirty="0">
                          <a:effectLst/>
                          <a:latin typeface="+mn-lt"/>
                          <a:ea typeface="+mn-ea"/>
                        </a:rPr>
                        <a:t>效率可控：</a:t>
                      </a:r>
                      <a:r>
                        <a:rPr lang="en-US" altLang="zh-CN" sz="1200" b="1" kern="100" dirty="0">
                          <a:effectLst/>
                          <a:latin typeface="+mn-lt"/>
                          <a:ea typeface="+mn-ea"/>
                        </a:rPr>
                        <a:t>C++</a:t>
                      </a:r>
                      <a:r>
                        <a:rPr lang="zh-CN" altLang="en-US" sz="1200" b="1" kern="100" dirty="0">
                          <a:effectLst/>
                          <a:latin typeface="+mn-lt"/>
                          <a:ea typeface="+mn-ea"/>
                        </a:rPr>
                        <a:t>编写后通过</a:t>
                      </a:r>
                      <a:r>
                        <a:rPr lang="en-US" altLang="zh-CN" sz="1200" b="1" kern="100" dirty="0">
                          <a:effectLst/>
                          <a:latin typeface="+mn-lt"/>
                          <a:ea typeface="+mn-ea"/>
                        </a:rPr>
                        <a:t>JNA</a:t>
                      </a:r>
                      <a:r>
                        <a:rPr lang="zh-CN" altLang="en-US" sz="1200" b="1" kern="100" dirty="0">
                          <a:effectLst/>
                          <a:latin typeface="+mn-lt"/>
                          <a:ea typeface="+mn-ea"/>
                        </a:rPr>
                        <a:t>调用</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1335299237"/>
                  </a:ext>
                </a:extLst>
              </a:tr>
              <a:tr h="272362">
                <a:tc vMerge="1">
                  <a:txBody>
                    <a:bodyPr/>
                    <a:lstStyle/>
                    <a:p>
                      <a:pPr algn="ctr"/>
                      <a:endParaRPr lang="zh-CN" altLang="en-US" sz="1200" dirty="0">
                        <a:latin typeface="+mn-lt"/>
                      </a:endParaRPr>
                    </a:p>
                  </a:txBody>
                  <a:tcPr marL="107008" marR="107008" marT="53504" marB="53504" anchor="ctr"/>
                </a:tc>
                <a:tc>
                  <a:txBody>
                    <a:bodyPr/>
                    <a:lstStyle/>
                    <a:p>
                      <a:pPr algn="ctr">
                        <a:spcAft>
                          <a:spcPts val="0"/>
                        </a:spcAft>
                      </a:pPr>
                      <a:r>
                        <a:rPr lang="zh-CN" altLang="en-US" sz="1200" b="1" kern="100" dirty="0">
                          <a:effectLst/>
                          <a:latin typeface="+mn-lt"/>
                          <a:ea typeface="+mn-ea"/>
                        </a:rPr>
                        <a:t>数据库</a:t>
                      </a:r>
                      <a:endParaRPr lang="zh-CN" sz="1200" b="1" kern="100" dirty="0">
                        <a:effectLst/>
                        <a:latin typeface="+mn-lt"/>
                        <a:ea typeface="+mn-ea"/>
                      </a:endParaRPr>
                    </a:p>
                  </a:txBody>
                  <a:tcPr marL="107008" marR="107008" marT="53504" marB="53504" anchor="ctr"/>
                </a:tc>
                <a:tc>
                  <a:txBody>
                    <a:bodyPr/>
                    <a:lstStyle/>
                    <a:p>
                      <a:pPr algn="ctr">
                        <a:spcAft>
                          <a:spcPts val="0"/>
                        </a:spcAft>
                      </a:pPr>
                      <a:r>
                        <a:rPr lang="en-US" altLang="zh-CN" sz="1200" b="1" kern="100" dirty="0" err="1">
                          <a:effectLst/>
                          <a:latin typeface="+mn-lt"/>
                          <a:ea typeface="+mn-ea"/>
                        </a:rPr>
                        <a:t>mysql</a:t>
                      </a:r>
                      <a:endParaRPr lang="zh-CN" sz="1200" b="1" kern="100" dirty="0">
                        <a:effectLst/>
                        <a:latin typeface="+mn-lt"/>
                        <a:ea typeface="+mn-ea"/>
                      </a:endParaRPr>
                    </a:p>
                  </a:txBody>
                  <a:tcPr marL="80256" marR="80256" marT="0" marB="0" anchor="ctr"/>
                </a:tc>
                <a:tc>
                  <a:txBody>
                    <a:bodyPr/>
                    <a:lstStyle/>
                    <a:p>
                      <a:pPr algn="l">
                        <a:spcAft>
                          <a:spcPts val="0"/>
                        </a:spcAft>
                      </a:pP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3921833611"/>
                  </a:ext>
                </a:extLst>
              </a:tr>
              <a:tr h="272362">
                <a:tc vMerge="1">
                  <a:txBody>
                    <a:bodyPr/>
                    <a:lstStyle/>
                    <a:p>
                      <a:pPr algn="ctr"/>
                      <a:endParaRPr lang="zh-CN" altLang="en-US" sz="1200" dirty="0">
                        <a:latin typeface="+mn-lt"/>
                      </a:endParaRPr>
                    </a:p>
                  </a:txBody>
                  <a:tcPr marL="107008" marR="107008" marT="53504" marB="53504" anchor="ctr"/>
                </a:tc>
                <a:tc>
                  <a:txBody>
                    <a:bodyPr/>
                    <a:lstStyle/>
                    <a:p>
                      <a:pPr algn="ctr">
                        <a:spcAft>
                          <a:spcPts val="0"/>
                        </a:spcAft>
                      </a:pPr>
                      <a:r>
                        <a:rPr lang="zh-CN" altLang="en-US" sz="1200" b="1" kern="100" dirty="0">
                          <a:effectLst/>
                          <a:latin typeface="+mn-lt"/>
                          <a:ea typeface="+mn-ea"/>
                        </a:rPr>
                        <a:t>日志</a:t>
                      </a:r>
                      <a:endParaRPr lang="zh-CN" sz="1200" b="1" kern="100" dirty="0">
                        <a:effectLst/>
                        <a:latin typeface="+mn-lt"/>
                        <a:ea typeface="+mn-ea"/>
                      </a:endParaRPr>
                    </a:p>
                  </a:txBody>
                  <a:tcPr marL="107008" marR="107008" marT="53504" marB="53504" anchor="ctr"/>
                </a:tc>
                <a:tc>
                  <a:txBody>
                    <a:bodyPr/>
                    <a:lstStyle/>
                    <a:p>
                      <a:pPr algn="ctr">
                        <a:spcAft>
                          <a:spcPts val="0"/>
                        </a:spcAft>
                      </a:pPr>
                      <a:r>
                        <a:rPr lang="en-US" altLang="zh-CN" sz="1200" b="1" kern="100" dirty="0" err="1">
                          <a:effectLst/>
                          <a:latin typeface="+mn-lt"/>
                          <a:ea typeface="+mn-ea"/>
                        </a:rPr>
                        <a:t>java.util.logging</a:t>
                      </a:r>
                      <a:endParaRPr lang="zh-CN" sz="1200" b="1" kern="100" dirty="0">
                        <a:effectLst/>
                        <a:latin typeface="+mn-lt"/>
                        <a:ea typeface="+mn-ea"/>
                      </a:endParaRPr>
                    </a:p>
                  </a:txBody>
                  <a:tcPr marL="80256" marR="80256" marT="0" marB="0" anchor="ctr"/>
                </a:tc>
                <a:tc>
                  <a:txBody>
                    <a:bodyPr/>
                    <a:lstStyle/>
                    <a:p>
                      <a:pPr algn="l">
                        <a:spcAft>
                          <a:spcPts val="0"/>
                        </a:spcAft>
                      </a:pP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4167146356"/>
                  </a:ext>
                </a:extLst>
              </a:tr>
            </a:tbl>
          </a:graphicData>
        </a:graphic>
      </p:graphicFrame>
    </p:spTree>
    <p:extLst>
      <p:ext uri="{BB962C8B-B14F-4D97-AF65-F5344CB8AC3E}">
        <p14:creationId xmlns:p14="http://schemas.microsoft.com/office/powerpoint/2010/main" val="770147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9" name="文本框 8">
            <a:extLst>
              <a:ext uri="{FF2B5EF4-FFF2-40B4-BE49-F238E27FC236}">
                <a16:creationId xmlns:a16="http://schemas.microsoft.com/office/drawing/2014/main" id="{A9A17C14-5065-4E70-AE4A-E132662FB1E2}"/>
              </a:ext>
            </a:extLst>
          </p:cNvPr>
          <p:cNvSpPr txBox="1"/>
          <p:nvPr/>
        </p:nvSpPr>
        <p:spPr>
          <a:xfrm>
            <a:off x="163168" y="1341087"/>
            <a:ext cx="1980029" cy="523220"/>
          </a:xfrm>
          <a:prstGeom prst="rect">
            <a:avLst/>
          </a:prstGeom>
          <a:noFill/>
        </p:spPr>
        <p:txBody>
          <a:bodyPr wrap="none" rtlCol="0">
            <a:spAutoFit/>
          </a:bodyPr>
          <a:lstStyle/>
          <a:p>
            <a:r>
              <a:rPr lang="zh-CN" altLang="en-US" sz="2800" b="1" dirty="0"/>
              <a:t>数据库设计</a:t>
            </a:r>
          </a:p>
        </p:txBody>
      </p:sp>
      <p:pic>
        <p:nvPicPr>
          <p:cNvPr id="6" name="图片 5">
            <a:extLst>
              <a:ext uri="{FF2B5EF4-FFF2-40B4-BE49-F238E27FC236}">
                <a16:creationId xmlns:a16="http://schemas.microsoft.com/office/drawing/2014/main" id="{7CC413C3-C7A9-4529-9438-1EB9F87E84A2}"/>
              </a:ext>
            </a:extLst>
          </p:cNvPr>
          <p:cNvPicPr>
            <a:picLocks noChangeAspect="1"/>
          </p:cNvPicPr>
          <p:nvPr/>
        </p:nvPicPr>
        <p:blipFill>
          <a:blip r:embed="rId5"/>
          <a:stretch>
            <a:fillRect/>
          </a:stretch>
        </p:blipFill>
        <p:spPr>
          <a:xfrm>
            <a:off x="4275685" y="2032985"/>
            <a:ext cx="7916315" cy="3835155"/>
          </a:xfrm>
          <a:prstGeom prst="rect">
            <a:avLst/>
          </a:prstGeom>
        </p:spPr>
      </p:pic>
      <p:sp>
        <p:nvSpPr>
          <p:cNvPr id="15" name="文本框 14">
            <a:extLst>
              <a:ext uri="{FF2B5EF4-FFF2-40B4-BE49-F238E27FC236}">
                <a16:creationId xmlns:a16="http://schemas.microsoft.com/office/drawing/2014/main" id="{4F382441-E2A5-438B-BC9C-A2836FDBA791}"/>
              </a:ext>
            </a:extLst>
          </p:cNvPr>
          <p:cNvSpPr txBox="1"/>
          <p:nvPr/>
        </p:nvSpPr>
        <p:spPr>
          <a:xfrm>
            <a:off x="163168" y="2032985"/>
            <a:ext cx="4103638" cy="2923877"/>
          </a:xfrm>
          <a:prstGeom prst="rect">
            <a:avLst/>
          </a:prstGeom>
          <a:noFill/>
        </p:spPr>
        <p:txBody>
          <a:bodyPr wrap="square">
            <a:spAutoFit/>
          </a:bodyPr>
          <a:lstStyle/>
          <a:p>
            <a:r>
              <a:rPr lang="zh-CN" altLang="en-US" sz="2000" dirty="0"/>
              <a:t>数据库总共设计了8张表：</a:t>
            </a:r>
            <a:endParaRPr lang="en-US" altLang="zh-CN" sz="2000" dirty="0"/>
          </a:p>
          <a:p>
            <a:endParaRPr lang="zh-CN" altLang="en-US" sz="2000" dirty="0"/>
          </a:p>
          <a:p>
            <a:pPr marL="342900" indent="-342900">
              <a:buFont typeface="Arial" panose="020B0604020202020204" pitchFamily="34" charset="0"/>
              <a:buChar char="•"/>
            </a:pPr>
            <a:r>
              <a:rPr lang="zh-CN" altLang="en-US" dirty="0"/>
              <a:t>Login：用户登录信息</a:t>
            </a:r>
          </a:p>
          <a:p>
            <a:pPr marL="342900" indent="-342900">
              <a:buFont typeface="Arial" panose="020B0604020202020204" pitchFamily="34" charset="0"/>
              <a:buChar char="•"/>
            </a:pPr>
            <a:r>
              <a:rPr lang="zh-CN" altLang="en-US" dirty="0"/>
              <a:t>OJUser：用户信息</a:t>
            </a:r>
          </a:p>
          <a:p>
            <a:pPr marL="342900" indent="-342900">
              <a:buFont typeface="Arial" panose="020B0604020202020204" pitchFamily="34" charset="0"/>
              <a:buChar char="•"/>
            </a:pPr>
            <a:r>
              <a:rPr lang="zh-CN" altLang="en-US" dirty="0"/>
              <a:t>Problem：题目信息</a:t>
            </a:r>
          </a:p>
          <a:p>
            <a:pPr marL="342900" indent="-342900">
              <a:buFont typeface="Arial" panose="020B0604020202020204" pitchFamily="34" charset="0"/>
              <a:buChar char="•"/>
            </a:pPr>
            <a:r>
              <a:rPr lang="zh-CN" altLang="en-US" dirty="0"/>
              <a:t>Classification：分类信息</a:t>
            </a:r>
          </a:p>
          <a:p>
            <a:pPr marL="342900" indent="-342900">
              <a:buFont typeface="Arial" panose="020B0604020202020204" pitchFamily="34" charset="0"/>
              <a:buChar char="•"/>
            </a:pPr>
            <a:r>
              <a:rPr lang="zh-CN" altLang="en-US" dirty="0"/>
              <a:t>ProblemClassification：类题对应</a:t>
            </a:r>
          </a:p>
          <a:p>
            <a:pPr marL="342900" indent="-342900">
              <a:buFont typeface="Arial" panose="020B0604020202020204" pitchFamily="34" charset="0"/>
              <a:buChar char="•"/>
            </a:pPr>
            <a:r>
              <a:rPr lang="zh-CN" altLang="en-US" dirty="0"/>
              <a:t>UserProblem：用户题目状态</a:t>
            </a:r>
          </a:p>
          <a:p>
            <a:pPr marL="342900" indent="-342900">
              <a:buFont typeface="Arial" panose="020B0604020202020204" pitchFamily="34" charset="0"/>
              <a:buChar char="•"/>
            </a:pPr>
            <a:r>
              <a:rPr lang="zh-CN" altLang="en-US" dirty="0"/>
              <a:t>Record：提交状态信息</a:t>
            </a:r>
          </a:p>
          <a:p>
            <a:pPr marL="342900" indent="-342900">
              <a:buFont typeface="Arial" panose="020B0604020202020204" pitchFamily="34" charset="0"/>
              <a:buChar char="•"/>
            </a:pPr>
            <a:r>
              <a:rPr lang="zh-CN" altLang="en-US" dirty="0"/>
              <a:t>Comments：评论信息</a:t>
            </a:r>
          </a:p>
        </p:txBody>
      </p:sp>
    </p:spTree>
    <p:extLst>
      <p:ext uri="{BB962C8B-B14F-4D97-AF65-F5344CB8AC3E}">
        <p14:creationId xmlns:p14="http://schemas.microsoft.com/office/powerpoint/2010/main" val="3125534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9" name="文本框 8">
            <a:extLst>
              <a:ext uri="{FF2B5EF4-FFF2-40B4-BE49-F238E27FC236}">
                <a16:creationId xmlns:a16="http://schemas.microsoft.com/office/drawing/2014/main" id="{A9A17C14-5065-4E70-AE4A-E132662FB1E2}"/>
              </a:ext>
            </a:extLst>
          </p:cNvPr>
          <p:cNvSpPr txBox="1"/>
          <p:nvPr/>
        </p:nvSpPr>
        <p:spPr>
          <a:xfrm>
            <a:off x="163168" y="1341087"/>
            <a:ext cx="2796920" cy="523220"/>
          </a:xfrm>
          <a:prstGeom prst="rect">
            <a:avLst/>
          </a:prstGeom>
          <a:noFill/>
        </p:spPr>
        <p:txBody>
          <a:bodyPr wrap="none" rtlCol="0">
            <a:spAutoFit/>
          </a:bodyPr>
          <a:lstStyle/>
          <a:p>
            <a:r>
              <a:rPr lang="en-US" altLang="zh-CN" sz="2800" b="1" dirty="0"/>
              <a:t>OJ</a:t>
            </a:r>
            <a:r>
              <a:rPr lang="zh-CN" altLang="en-US" sz="2800" b="1" dirty="0"/>
              <a:t>服务器类设计</a:t>
            </a:r>
          </a:p>
        </p:txBody>
      </p:sp>
      <p:pic>
        <p:nvPicPr>
          <p:cNvPr id="4" name="图片 3">
            <a:extLst>
              <a:ext uri="{FF2B5EF4-FFF2-40B4-BE49-F238E27FC236}">
                <a16:creationId xmlns:a16="http://schemas.microsoft.com/office/drawing/2014/main" id="{3E247352-4578-4909-8FF2-A0B73C78F0D6}"/>
              </a:ext>
            </a:extLst>
          </p:cNvPr>
          <p:cNvPicPr>
            <a:picLocks noChangeAspect="1"/>
          </p:cNvPicPr>
          <p:nvPr/>
        </p:nvPicPr>
        <p:blipFill>
          <a:blip r:embed="rId5"/>
          <a:stretch>
            <a:fillRect/>
          </a:stretch>
        </p:blipFill>
        <p:spPr>
          <a:xfrm>
            <a:off x="1430191" y="1911329"/>
            <a:ext cx="9331618" cy="4946672"/>
          </a:xfrm>
          <a:prstGeom prst="rect">
            <a:avLst/>
          </a:prstGeom>
        </p:spPr>
      </p:pic>
    </p:spTree>
    <p:extLst>
      <p:ext uri="{BB962C8B-B14F-4D97-AF65-F5344CB8AC3E}">
        <p14:creationId xmlns:p14="http://schemas.microsoft.com/office/powerpoint/2010/main" val="5082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模板页面">
  <a:themeElements>
    <a:clrScheme name="自定义 39">
      <a:dk1>
        <a:srgbClr val="000000"/>
      </a:dk1>
      <a:lt1>
        <a:srgbClr val="FFFFFF"/>
      </a:lt1>
      <a:dk2>
        <a:srgbClr val="000000"/>
      </a:dk2>
      <a:lt2>
        <a:srgbClr val="FFFDFD"/>
      </a:lt2>
      <a:accent1>
        <a:srgbClr val="39A9DE"/>
      </a:accent1>
      <a:accent2>
        <a:srgbClr val="838FD4"/>
      </a:accent2>
      <a:accent3>
        <a:srgbClr val="41C0B8"/>
      </a:accent3>
      <a:accent4>
        <a:srgbClr val="91CE6F"/>
      </a:accent4>
      <a:accent5>
        <a:srgbClr val="A0CD4E"/>
      </a:accent5>
      <a:accent6>
        <a:srgbClr val="515151"/>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1737</TotalTime>
  <Words>1057</Words>
  <Application>Microsoft Office PowerPoint</Application>
  <PresentationFormat>宽屏</PresentationFormat>
  <Paragraphs>230</Paragraphs>
  <Slides>22</Slides>
  <Notes>14</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22</vt:i4>
      </vt:variant>
    </vt:vector>
  </HeadingPairs>
  <TitlesOfParts>
    <vt:vector size="30" baseType="lpstr">
      <vt:lpstr>Century Gothic</vt:lpstr>
      <vt:lpstr>Arial</vt:lpstr>
      <vt:lpstr>Segoe UI Light</vt:lpstr>
      <vt:lpstr>等线</vt:lpstr>
      <vt:lpstr>微软雅黑</vt:lpstr>
      <vt:lpstr>微软雅黑</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xia mi</cp:lastModifiedBy>
  <cp:revision>178</cp:revision>
  <dcterms:created xsi:type="dcterms:W3CDTF">2015-08-18T02:51:41Z</dcterms:created>
  <dcterms:modified xsi:type="dcterms:W3CDTF">2021-05-05T13:13:22Z</dcterms:modified>
  <cp:category/>
</cp:coreProperties>
</file>